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7" r:id="rId1"/>
  </p:sldMasterIdLst>
  <p:notesMasterIdLst>
    <p:notesMasterId r:id="rId59"/>
  </p:notesMasterIdLst>
  <p:sldIdLst>
    <p:sldId id="356" r:id="rId2"/>
    <p:sldId id="295" r:id="rId3"/>
    <p:sldId id="410" r:id="rId4"/>
    <p:sldId id="358" r:id="rId5"/>
    <p:sldId id="361" r:id="rId6"/>
    <p:sldId id="439" r:id="rId7"/>
    <p:sldId id="414" r:id="rId8"/>
    <p:sldId id="418" r:id="rId9"/>
    <p:sldId id="417" r:id="rId10"/>
    <p:sldId id="416" r:id="rId11"/>
    <p:sldId id="440" r:id="rId12"/>
    <p:sldId id="419" r:id="rId13"/>
    <p:sldId id="456" r:id="rId14"/>
    <p:sldId id="455" r:id="rId15"/>
    <p:sldId id="441" r:id="rId16"/>
    <p:sldId id="442" r:id="rId17"/>
    <p:sldId id="443" r:id="rId18"/>
    <p:sldId id="444" r:id="rId19"/>
    <p:sldId id="445" r:id="rId20"/>
    <p:sldId id="446" r:id="rId21"/>
    <p:sldId id="447" r:id="rId22"/>
    <p:sldId id="448" r:id="rId23"/>
    <p:sldId id="449" r:id="rId24"/>
    <p:sldId id="450" r:id="rId25"/>
    <p:sldId id="451" r:id="rId26"/>
    <p:sldId id="452" r:id="rId27"/>
    <p:sldId id="413" r:id="rId28"/>
    <p:sldId id="411" r:id="rId29"/>
    <p:sldId id="424" r:id="rId30"/>
    <p:sldId id="427" r:id="rId31"/>
    <p:sldId id="453" r:id="rId32"/>
    <p:sldId id="457" r:id="rId33"/>
    <p:sldId id="458" r:id="rId34"/>
    <p:sldId id="459" r:id="rId35"/>
    <p:sldId id="462" r:id="rId36"/>
    <p:sldId id="464" r:id="rId37"/>
    <p:sldId id="461" r:id="rId38"/>
    <p:sldId id="475" r:id="rId39"/>
    <p:sldId id="463" r:id="rId40"/>
    <p:sldId id="476" r:id="rId41"/>
    <p:sldId id="454" r:id="rId42"/>
    <p:sldId id="465" r:id="rId43"/>
    <p:sldId id="466" r:id="rId44"/>
    <p:sldId id="467" r:id="rId45"/>
    <p:sldId id="468" r:id="rId46"/>
    <p:sldId id="469" r:id="rId47"/>
    <p:sldId id="470" r:id="rId48"/>
    <p:sldId id="471" r:id="rId49"/>
    <p:sldId id="477" r:id="rId50"/>
    <p:sldId id="432" r:id="rId51"/>
    <p:sldId id="433" r:id="rId52"/>
    <p:sldId id="472" r:id="rId53"/>
    <p:sldId id="473" r:id="rId54"/>
    <p:sldId id="373" r:id="rId55"/>
    <p:sldId id="355" r:id="rId56"/>
    <p:sldId id="294" r:id="rId57"/>
    <p:sldId id="474" r:id="rId58"/>
  </p:sldIdLst>
  <p:sldSz cx="9144000" cy="6858000" type="screen4x3"/>
  <p:notesSz cx="6867525" cy="99949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8000"/>
    <a:srgbClr val="663300"/>
    <a:srgbClr val="0066CC"/>
    <a:srgbClr val="FFFFCC"/>
    <a:srgbClr val="0066FF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4" autoAdjust="0"/>
    <p:restoredTop sz="90290" autoAdjust="0"/>
  </p:normalViewPr>
  <p:slideViewPr>
    <p:cSldViewPr>
      <p:cViewPr varScale="1">
        <p:scale>
          <a:sx n="63" d="100"/>
          <a:sy n="63" d="100"/>
        </p:scale>
        <p:origin x="16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4322623473424919E-3"/>
          <c:y val="8.7378399238366863E-2"/>
          <c:w val="0.83461456532377953"/>
          <c:h val="0.91013375594046408"/>
        </c:manualLayout>
      </c:layout>
      <c:pie3DChart>
        <c:varyColors val="1"/>
        <c:ser>
          <c:idx val="0"/>
          <c:order val="0"/>
          <c:explosion val="3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7.7391557524066748E-2"/>
                  <c:y val="2.1146583033290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4558A11-222B-426F-8CDA-A017AB2362AD}" type="CATEGORYNAME">
                      <a:rPr lang="en-US" sz="2400" b="1">
                        <a:solidFill>
                          <a:srgbClr val="008000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[KATEGORİ ADI]</a:t>
                    </a:fld>
                    <a:r>
                      <a:rPr lang="en-US" sz="2400" b="1" baseline="0" dirty="0">
                        <a:solidFill>
                          <a:srgbClr val="008000"/>
                        </a:solidFill>
                      </a:rPr>
                      <a:t> </a:t>
                    </a:r>
                    <a:fld id="{625DA8D0-CD6E-4F6C-A2B1-D9125CE8722A}" type="VALUE">
                      <a:rPr lang="en-US" sz="2400" b="1" baseline="0">
                        <a:solidFill>
                          <a:srgbClr val="008000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[DEĞER]</a:t>
                    </a:fld>
                    <a:endParaRPr lang="en-US" sz="2400" b="1" baseline="0" dirty="0">
                      <a:solidFill>
                        <a:srgbClr val="008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050063652991156"/>
                      <c:h val="0.2108697270422855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23560674158335024"/>
                  <c:y val="1.9191861809035381E-2"/>
                </c:manualLayout>
              </c:layout>
              <c:tx>
                <c:rich>
                  <a:bodyPr/>
                  <a:lstStyle/>
                  <a:p>
                    <a:fld id="{A62DCFF5-A08B-4A23-8957-28BB63C8041C}" type="CATEGORYNAME">
                      <a:rPr lang="en-US" sz="2000"/>
                      <a:pPr/>
                      <a:t>[KATEGORİ ADI]</a:t>
                    </a:fld>
                    <a:r>
                      <a:rPr lang="en-US" sz="2000" baseline="0" dirty="0"/>
                      <a:t> </a:t>
                    </a:r>
                    <a:fld id="{42720D98-6372-4CFD-BB8E-3EB3385448F2}" type="VALUE">
                      <a:rPr lang="en-US" sz="2000" baseline="0"/>
                      <a:pPr/>
                      <a:t>[DEĞER]</a:t>
                    </a:fld>
                    <a:endParaRPr lang="en-US" sz="2000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20192417503421681"/>
                  <c:y val="-0.24493909677520462"/>
                </c:manualLayout>
              </c:layout>
              <c:tx>
                <c:rich>
                  <a:bodyPr/>
                  <a:lstStyle/>
                  <a:p>
                    <a:fld id="{41671FBA-1A9E-42D1-AA61-95CC74529A99}" type="CATEGORYNAME">
                      <a:rPr lang="en-US" sz="2800"/>
                      <a:pPr/>
                      <a:t>[KATEGORİ ADI]</a:t>
                    </a:fld>
                    <a:r>
                      <a:rPr lang="en-US" sz="2800" baseline="0" dirty="0"/>
                      <a:t> </a:t>
                    </a:r>
                    <a:fld id="{AF454438-BD86-4A3B-9D1F-87ABB7F63843}" type="VALUE">
                      <a:rPr lang="en-US" sz="2800" baseline="0"/>
                      <a:pPr/>
                      <a:t>[DEĞER]</a:t>
                    </a:fld>
                    <a:endParaRPr lang="en-US" sz="2800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576785957742914"/>
                      <c:h val="0.2220401502893343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8708499790197787E-2"/>
                  <c:y val="-0.2998575855759850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A861DED-C90F-46CC-9FEE-5FC22F7A642C}" type="CATEGORYNAME">
                      <a:rPr lang="en-US" sz="1200"/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[KATEGORİ ADI]</a:t>
                    </a:fld>
                    <a:r>
                      <a:rPr lang="en-US" sz="1200" baseline="0" dirty="0"/>
                      <a:t> </a:t>
                    </a:r>
                    <a:fld id="{3B1AC2FB-B9F1-48AA-9A9F-2116E9DFE267}" type="VALUE">
                      <a:rPr lang="en-US" sz="1200" baseline="0"/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[DEĞER]</a:t>
                    </a:fld>
                    <a:endParaRPr lang="en-US" sz="12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0.11246272891616395"/>
                  <c:y val="-0.194074031993292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424457887216459"/>
                      <c:h val="8.3964762714454189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Sayfa1!$A$6:$I$6</c:f>
              <c:strCache>
                <c:ptCount val="9"/>
                <c:pt idx="0">
                  <c:v>SunOil</c:v>
                </c:pt>
                <c:pt idx="1">
                  <c:v>Soyoil</c:v>
                </c:pt>
                <c:pt idx="2">
                  <c:v>PalmOil</c:v>
                </c:pt>
                <c:pt idx="3">
                  <c:v>PalmKernelOil</c:v>
                </c:pt>
                <c:pt idx="4">
                  <c:v>OliveOil</c:v>
                </c:pt>
                <c:pt idx="5">
                  <c:v>CoconutOil</c:v>
                </c:pt>
                <c:pt idx="6">
                  <c:v>CottonseedOil</c:v>
                </c:pt>
                <c:pt idx="7">
                  <c:v>GroundnutOil</c:v>
                </c:pt>
                <c:pt idx="8">
                  <c:v>RapeOil</c:v>
                </c:pt>
              </c:strCache>
            </c:strRef>
          </c:cat>
          <c:val>
            <c:numRef>
              <c:f>Sayfa1!$A$7:$I$7</c:f>
              <c:numCache>
                <c:formatCode>General</c:formatCode>
                <c:ptCount val="9"/>
                <c:pt idx="0">
                  <c:v>16.100000000000001</c:v>
                </c:pt>
                <c:pt idx="1">
                  <c:v>44.2</c:v>
                </c:pt>
                <c:pt idx="2">
                  <c:v>59.16</c:v>
                </c:pt>
                <c:pt idx="3">
                  <c:v>6.49</c:v>
                </c:pt>
                <c:pt idx="4">
                  <c:v>3.03</c:v>
                </c:pt>
                <c:pt idx="5">
                  <c:v>3.16</c:v>
                </c:pt>
                <c:pt idx="6">
                  <c:v>4.8600000000000003</c:v>
                </c:pt>
                <c:pt idx="7">
                  <c:v>4.0999999999999996</c:v>
                </c:pt>
                <c:pt idx="8">
                  <c:v>26.49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535192475940513"/>
          <c:y val="0.15266669539768296"/>
          <c:w val="0.14236898512685914"/>
          <c:h val="0.647397361709129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800" b="1" dirty="0" smtClean="0"/>
              <a:t>2013 </a:t>
            </a:r>
            <a:r>
              <a:rPr lang="tr-TR" sz="1800" b="1" dirty="0" err="1" smtClean="0"/>
              <a:t>Calendar</a:t>
            </a:r>
            <a:r>
              <a:rPr lang="tr-TR" sz="1800" b="1" baseline="0" dirty="0" smtClean="0"/>
              <a:t> </a:t>
            </a:r>
            <a:r>
              <a:rPr lang="tr-TR" sz="1800" b="1" baseline="0" dirty="0" err="1" smtClean="0"/>
              <a:t>Year</a:t>
            </a:r>
            <a:r>
              <a:rPr lang="tr-TR" sz="1800" b="1" baseline="0" dirty="0" smtClean="0"/>
              <a:t> </a:t>
            </a:r>
            <a:r>
              <a:rPr lang="tr-TR" sz="1800" b="1" baseline="0" dirty="0" err="1" smtClean="0"/>
              <a:t>Imports</a:t>
            </a:r>
            <a:endParaRPr lang="tr-TR" sz="1800" b="1" dirty="0"/>
          </a:p>
        </c:rich>
      </c:tx>
      <c:layout>
        <c:manualLayout>
          <c:xMode val="edge"/>
          <c:yMode val="edge"/>
          <c:x val="0.61698578832664874"/>
          <c:y val="1.5794264982166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0.17249109481164038"/>
          <c:y val="7.9264824638058451E-2"/>
          <c:w val="0.50845649506437374"/>
          <c:h val="0.92073517536194149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1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4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3049160424242032"/>
                  <c:y val="2.3911999254392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36D08D5-D882-4177-99D1-7532DA0B3D93}" type="CATEGORYNAME">
                      <a:rPr lang="en-US" sz="3600">
                        <a:solidFill>
                          <a:srgbClr val="008000"/>
                        </a:solidFill>
                      </a:rPr>
                      <a:pPr>
                        <a:defRPr sz="3600" b="1">
                          <a:solidFill>
                            <a:srgbClr val="FF0000"/>
                          </a:solidFill>
                        </a:defRPr>
                      </a:pPr>
                      <a:t>[KATEGORİ ADI]</a:t>
                    </a:fld>
                    <a:r>
                      <a:rPr lang="en-US" sz="3600" baseline="0" dirty="0">
                        <a:solidFill>
                          <a:srgbClr val="008000"/>
                        </a:solidFill>
                      </a:rPr>
                      <a:t> </a:t>
                    </a:r>
                    <a:fld id="{BB8D5350-FE28-46B9-966F-EEAA6F078E3B}" type="VALUE">
                      <a:rPr lang="en-US" sz="3600" baseline="0">
                        <a:solidFill>
                          <a:srgbClr val="008000"/>
                        </a:solidFill>
                      </a:rPr>
                      <a:pPr>
                        <a:defRPr sz="3600" b="1">
                          <a:solidFill>
                            <a:srgbClr val="FF0000"/>
                          </a:solidFill>
                        </a:defRPr>
                      </a:pPr>
                      <a:t>[DEĞER]</a:t>
                    </a:fld>
                    <a:endParaRPr lang="en-US" sz="3600" baseline="0" dirty="0">
                      <a:solidFill>
                        <a:srgbClr val="008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996620492463784"/>
                  <c:y val="-0.133144617430567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Sayfa1!$A$70:$F$70</c:f>
              <c:strCache>
                <c:ptCount val="6"/>
                <c:pt idx="0">
                  <c:v>SunOil</c:v>
                </c:pt>
                <c:pt idx="1">
                  <c:v>PalmOil</c:v>
                </c:pt>
                <c:pt idx="2">
                  <c:v>PalmKernelOil</c:v>
                </c:pt>
                <c:pt idx="3">
                  <c:v>CornOil</c:v>
                </c:pt>
                <c:pt idx="4">
                  <c:v>Soyoil</c:v>
                </c:pt>
                <c:pt idx="5">
                  <c:v>Others</c:v>
                </c:pt>
              </c:strCache>
            </c:strRef>
          </c:cat>
          <c:val>
            <c:numRef>
              <c:f>Sayfa1!$A$71:$F$71</c:f>
              <c:numCache>
                <c:formatCode>General</c:formatCode>
                <c:ptCount val="6"/>
                <c:pt idx="0">
                  <c:v>632</c:v>
                </c:pt>
                <c:pt idx="1">
                  <c:v>592</c:v>
                </c:pt>
                <c:pt idx="2">
                  <c:v>93</c:v>
                </c:pt>
                <c:pt idx="3">
                  <c:v>40</c:v>
                </c:pt>
                <c:pt idx="4">
                  <c:v>6</c:v>
                </c:pt>
                <c:pt idx="5">
                  <c:v>28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800" b="1" dirty="0" smtClean="0"/>
              <a:t>2013 </a:t>
            </a:r>
            <a:r>
              <a:rPr lang="tr-TR" sz="1800" b="1" dirty="0" err="1" smtClean="0"/>
              <a:t>Calendar</a:t>
            </a:r>
            <a:r>
              <a:rPr lang="tr-TR" sz="1800" b="1" baseline="0" dirty="0" smtClean="0"/>
              <a:t> </a:t>
            </a:r>
            <a:r>
              <a:rPr lang="tr-TR" sz="1800" b="1" baseline="0" dirty="0" err="1" smtClean="0"/>
              <a:t>Year</a:t>
            </a:r>
            <a:r>
              <a:rPr lang="tr-TR" sz="1800" b="1" baseline="0" dirty="0" smtClean="0"/>
              <a:t> </a:t>
            </a:r>
            <a:r>
              <a:rPr lang="tr-TR" sz="1800" b="1" baseline="0" dirty="0" err="1" smtClean="0"/>
              <a:t>Exports</a:t>
            </a:r>
            <a:endParaRPr lang="tr-TR" sz="1800" b="1" dirty="0"/>
          </a:p>
        </c:rich>
      </c:tx>
      <c:layout>
        <c:manualLayout>
          <c:xMode val="edge"/>
          <c:yMode val="edge"/>
          <c:x val="0.66248986205123972"/>
          <c:y val="6.05446824316369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8.199477594792659E-2"/>
          <c:y val="3.6966663737196696E-2"/>
          <c:w val="0.7118290903047152"/>
          <c:h val="0.9630333362628033"/>
        </c:manualLayout>
      </c:layout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7291259294444178"/>
                  <c:y val="-0.130841598031396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008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1598698891342078E-2"/>
                  <c:y val="0.177027386675112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Sayfa1!$A$88:$E$88</c:f>
              <c:strCache>
                <c:ptCount val="5"/>
                <c:pt idx="0">
                  <c:v>SunOil</c:v>
                </c:pt>
                <c:pt idx="1">
                  <c:v>CornOil</c:v>
                </c:pt>
                <c:pt idx="2">
                  <c:v>SoyOil</c:v>
                </c:pt>
                <c:pt idx="3">
                  <c:v>Others</c:v>
                </c:pt>
                <c:pt idx="4">
                  <c:v>OliveOil</c:v>
                </c:pt>
              </c:strCache>
            </c:strRef>
          </c:cat>
          <c:val>
            <c:numRef>
              <c:f>Sayfa1!$A$89:$E$89</c:f>
              <c:numCache>
                <c:formatCode>General</c:formatCode>
                <c:ptCount val="5"/>
                <c:pt idx="0">
                  <c:v>569</c:v>
                </c:pt>
                <c:pt idx="1">
                  <c:v>30</c:v>
                </c:pt>
                <c:pt idx="2">
                  <c:v>10</c:v>
                </c:pt>
                <c:pt idx="3">
                  <c:v>9</c:v>
                </c:pt>
                <c:pt idx="4">
                  <c:v>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919172507245289"/>
          <c:y val="0.4182563877645436"/>
          <c:w val="0.14033554907493773"/>
          <c:h val="0.351509865404673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2013/14 SEASON</a:t>
            </a:r>
            <a:r>
              <a:rPr lang="tr-TR" sz="16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TURKISH &amp; WORLD SUNOIL PRODUCTION ( THD T </a:t>
            </a:r>
            <a:r>
              <a:rPr lang="tr-TR" baseline="0" dirty="0" smtClean="0"/>
              <a:t>) </a:t>
            </a:r>
            <a:endParaRPr lang="tr-TR" dirty="0"/>
          </a:p>
        </c:rich>
      </c:tx>
      <c:layout>
        <c:manualLayout>
          <c:xMode val="edge"/>
          <c:yMode val="edge"/>
          <c:x val="6.6167237292236655E-2"/>
          <c:y val="3.99770395881939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5106759858385067E-2"/>
          <c:y val="0.14858663852164575"/>
          <c:w val="0.85879094718641114"/>
          <c:h val="0.84983649964818742"/>
        </c:manualLayout>
      </c:layout>
      <c:pie3DChart>
        <c:varyColors val="1"/>
        <c:ser>
          <c:idx val="0"/>
          <c:order val="0"/>
          <c:explosion val="16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4806757884113958"/>
                  <c:y val="0.10842415657519534"/>
                </c:manualLayout>
              </c:layout>
              <c:tx>
                <c:rich>
                  <a:bodyPr/>
                  <a:lstStyle/>
                  <a:p>
                    <a:fld id="{13D4631C-BA90-4D5A-B7E1-1C789A91B666}" type="CATEGORYNAME">
                      <a:rPr lang="en-US">
                        <a:solidFill>
                          <a:srgbClr val="008000"/>
                        </a:solidFill>
                      </a:rPr>
                      <a:pPr/>
                      <a:t>[KATEGORİ ADI]</a:t>
                    </a:fld>
                    <a:r>
                      <a:rPr lang="en-US" baseline="0" dirty="0">
                        <a:solidFill>
                          <a:srgbClr val="008000"/>
                        </a:solidFill>
                      </a:rPr>
                      <a:t> </a:t>
                    </a:r>
                    <a:fld id="{D59EED04-4066-41AD-BD0D-BDC0D74330B6}" type="VALUE">
                      <a:rPr lang="en-US" baseline="0">
                        <a:solidFill>
                          <a:srgbClr val="008000"/>
                        </a:solidFill>
                      </a:rPr>
                      <a:pPr/>
                      <a:t>[DEĞER]</a:t>
                    </a:fld>
                    <a:r>
                      <a:rPr lang="en-US" baseline="0" dirty="0">
                        <a:solidFill>
                          <a:srgbClr val="008000"/>
                        </a:solidFill>
                      </a:rPr>
                      <a:t> </a:t>
                    </a:r>
                    <a:fld id="{91D26A45-CAE2-4B98-877A-23BF8148DA1A}" type="PERCENTAGE">
                      <a:rPr lang="en-US" baseline="0">
                        <a:solidFill>
                          <a:srgbClr val="008000"/>
                        </a:solidFill>
                      </a:rPr>
                      <a:pPr/>
                      <a:t>[YÜZDE]</a:t>
                    </a:fld>
                    <a:endParaRPr lang="en-US" baseline="0" dirty="0">
                      <a:solidFill>
                        <a:srgbClr val="008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937658486909436"/>
                      <c:h val="0.180508091693515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5141109880125006"/>
                  <c:y val="-0.278320371810539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78885721382596"/>
                      <c:h val="0.267234751694256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Sayfa9!$A$2:$B$2</c:f>
              <c:strCache>
                <c:ptCount val="2"/>
                <c:pt idx="0">
                  <c:v>TURKEY</c:v>
                </c:pt>
                <c:pt idx="1">
                  <c:v>OTHERS</c:v>
                </c:pt>
              </c:strCache>
            </c:strRef>
          </c:cat>
          <c:val>
            <c:numRef>
              <c:f>Sayfa9!$A$3:$B$3</c:f>
              <c:numCache>
                <c:formatCode>General</c:formatCode>
                <c:ptCount val="2"/>
                <c:pt idx="0">
                  <c:v>860</c:v>
                </c:pt>
                <c:pt idx="1">
                  <c:v>15240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296925325261167"/>
          <c:y val="0.48016646298559418"/>
          <c:w val="7.641806614175542E-2"/>
          <c:h val="9.26130429952227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2013/14 SEASON TURKISH &amp; WORLD SUNOIL EXPORTS</a:t>
            </a:r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878949925418123"/>
          <c:y val="1.33951361241156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3123478083491636E-2"/>
          <c:y val="0.14440554425035756"/>
          <c:w val="0.82856686233405752"/>
          <c:h val="0.83263814569126637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2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2658964577706314"/>
                  <c:y val="-0.347083622213565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8457812519920386E-2"/>
                  <c:y val="7.6463023095886665E-2"/>
                </c:manualLayout>
              </c:layout>
              <c:tx>
                <c:rich>
                  <a:bodyPr/>
                  <a:lstStyle/>
                  <a:p>
                    <a:fld id="{72B134A9-6212-47F6-805F-2E14ADE5C616}" type="CATEGORYNAME">
                      <a:rPr lang="en-US">
                        <a:solidFill>
                          <a:srgbClr val="008000"/>
                        </a:solidFill>
                      </a:rPr>
                      <a:pPr/>
                      <a:t>[KATEGORİ ADI]</a:t>
                    </a:fld>
                    <a:r>
                      <a:rPr lang="en-US" baseline="0" dirty="0">
                        <a:solidFill>
                          <a:srgbClr val="008000"/>
                        </a:solidFill>
                      </a:rPr>
                      <a:t> </a:t>
                    </a:r>
                    <a:fld id="{64514E0F-1D47-44DE-BCBA-3A91F2A985D0}" type="VALUE">
                      <a:rPr lang="en-US" baseline="0">
                        <a:solidFill>
                          <a:srgbClr val="008000"/>
                        </a:solidFill>
                      </a:rPr>
                      <a:pPr/>
                      <a:t>[DEĞER]</a:t>
                    </a:fld>
                    <a:r>
                      <a:rPr lang="en-US" baseline="0" dirty="0">
                        <a:solidFill>
                          <a:srgbClr val="008000"/>
                        </a:solidFill>
                      </a:rPr>
                      <a:t> </a:t>
                    </a:r>
                    <a:endParaRPr lang="en-US" baseline="0" dirty="0" smtClean="0">
                      <a:solidFill>
                        <a:srgbClr val="008000"/>
                      </a:solidFill>
                    </a:endParaRPr>
                  </a:p>
                  <a:p>
                    <a:fld id="{F1F22E1B-9C15-41D8-AE3B-514A414F8A51}" type="PERCENTAGE">
                      <a:rPr lang="en-US" baseline="0" smtClean="0">
                        <a:solidFill>
                          <a:srgbClr val="008000"/>
                        </a:solidFill>
                      </a:rPr>
                      <a:pPr/>
                      <a:t>[YÜZDE]</a:t>
                    </a:fld>
                    <a:endParaRPr lang="tr-TR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810357592325803"/>
                      <c:h val="0.1713684414811856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Sayfa10!$A$4:$B$4</c:f>
              <c:strCache>
                <c:ptCount val="2"/>
                <c:pt idx="0">
                  <c:v>OTHERS</c:v>
                </c:pt>
                <c:pt idx="1">
                  <c:v>TURKEY</c:v>
                </c:pt>
              </c:strCache>
            </c:strRef>
          </c:cat>
          <c:val>
            <c:numRef>
              <c:f>Sayfa10!$A$5:$B$5</c:f>
              <c:numCache>
                <c:formatCode>General</c:formatCode>
                <c:ptCount val="2"/>
                <c:pt idx="0">
                  <c:v>7305</c:v>
                </c:pt>
                <c:pt idx="1">
                  <c:v>685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795527272925944"/>
          <c:y val="0.43081060613518335"/>
          <c:w val="7.5783929290188151E-2"/>
          <c:h val="8.79237749954646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600" b="1" baseline="0" dirty="0" smtClean="0"/>
              <a:t>2013/14 SEASON TURKISH &amp; WORLD SUNOIL IMMPORTS ( THD T )</a:t>
            </a:r>
          </a:p>
        </c:rich>
      </c:tx>
      <c:layout>
        <c:manualLayout>
          <c:xMode val="edge"/>
          <c:yMode val="edge"/>
          <c:x val="0.13020877084118024"/>
          <c:y val="1.35668686385273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5681297380688509E-2"/>
          <c:y val="0.10203816385074022"/>
          <c:w val="0.89777129551097767"/>
          <c:h val="0.8854311771626513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46447481445151079"/>
                  <c:y val="-0.3390107651856346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62703974626125547"/>
                  <c:y val="7.7444208478260251E-2"/>
                </c:manualLayout>
              </c:layout>
              <c:tx>
                <c:rich>
                  <a:bodyPr/>
                  <a:lstStyle/>
                  <a:p>
                    <a:fld id="{B57EA330-7578-422D-B076-9FECDE68B1B1}" type="CATEGORYNAME">
                      <a:rPr lang="en-US">
                        <a:solidFill>
                          <a:srgbClr val="008000"/>
                        </a:solidFill>
                      </a:rPr>
                      <a:pPr/>
                      <a:t>[KATEGORİ ADI]</a:t>
                    </a:fld>
                    <a:r>
                      <a:rPr lang="en-US" baseline="0" dirty="0">
                        <a:solidFill>
                          <a:srgbClr val="008000"/>
                        </a:solidFill>
                      </a:rPr>
                      <a:t> </a:t>
                    </a:r>
                    <a:fld id="{C2ADCA80-4C2D-4F0C-9B15-789E4575AFE1}" type="VALUE">
                      <a:rPr lang="en-US" baseline="0">
                        <a:solidFill>
                          <a:srgbClr val="008000"/>
                        </a:solidFill>
                      </a:rPr>
                      <a:pPr/>
                      <a:t>[DEĞER]</a:t>
                    </a:fld>
                    <a:r>
                      <a:rPr lang="en-US" baseline="0" dirty="0">
                        <a:solidFill>
                          <a:srgbClr val="008000"/>
                        </a:solidFill>
                      </a:rPr>
                      <a:t> </a:t>
                    </a:r>
                    <a:fld id="{6465882B-9A28-4EAC-A420-D98467783F6B}" type="PERCENTAGE">
                      <a:rPr lang="en-US" baseline="0">
                        <a:solidFill>
                          <a:srgbClr val="008000"/>
                        </a:solidFill>
                      </a:rPr>
                      <a:pPr/>
                      <a:t>[YÜZDE]</a:t>
                    </a:fld>
                    <a:endParaRPr lang="en-US" baseline="0" dirty="0">
                      <a:solidFill>
                        <a:srgbClr val="008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976184218013717"/>
                      <c:h val="0.2013549420434766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Sayfa11!$A$4:$B$4</c:f>
              <c:strCache>
                <c:ptCount val="2"/>
                <c:pt idx="0">
                  <c:v>OTHERS</c:v>
                </c:pt>
                <c:pt idx="1">
                  <c:v>TURKEY</c:v>
                </c:pt>
              </c:strCache>
            </c:strRef>
          </c:cat>
          <c:val>
            <c:numRef>
              <c:f>Sayfa11!$A$5:$B$5</c:f>
              <c:numCache>
                <c:formatCode>General</c:formatCode>
                <c:ptCount val="2"/>
                <c:pt idx="0">
                  <c:v>7335</c:v>
                </c:pt>
                <c:pt idx="1">
                  <c:v>795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dLbl>
              <c:idx val="67"/>
              <c:layout>
                <c:manualLayout>
                  <c:x val="2.757383325971911E-2"/>
                  <c:y val="1.4189202742905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70"/>
              <c:layout>
                <c:manualLayout>
                  <c:x val="-0.12298531870442579"/>
                  <c:y val="-2.01048263155945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YAG!$A$4:$A$304</c:f>
              <c:strCache>
                <c:ptCount val="301"/>
                <c:pt idx="0">
                  <c:v> 01 January 2008</c:v>
                </c:pt>
                <c:pt idx="1">
                  <c:v>  07 January 2008</c:v>
                </c:pt>
                <c:pt idx="2">
                  <c:v>  21 January 2008</c:v>
                </c:pt>
                <c:pt idx="3">
                  <c:v> 28 January 2008</c:v>
                </c:pt>
                <c:pt idx="4">
                  <c:v>04 February 2008</c:v>
                </c:pt>
                <c:pt idx="5">
                  <c:v>11 February 2008</c:v>
                </c:pt>
                <c:pt idx="6">
                  <c:v>18 February 2008</c:v>
                </c:pt>
                <c:pt idx="7">
                  <c:v>25 February 2008</c:v>
                </c:pt>
                <c:pt idx="8">
                  <c:v> 05 March 2008</c:v>
                </c:pt>
                <c:pt idx="9">
                  <c:v> 12 March 2008</c:v>
                </c:pt>
                <c:pt idx="10">
                  <c:v> 21 March 2008</c:v>
                </c:pt>
                <c:pt idx="11">
                  <c:v> 01 April 2008</c:v>
                </c:pt>
                <c:pt idx="12">
                  <c:v> 15 April 2008</c:v>
                </c:pt>
                <c:pt idx="13">
                  <c:v> 30 April 2008</c:v>
                </c:pt>
                <c:pt idx="14">
                  <c:v>15.May.08</c:v>
                </c:pt>
                <c:pt idx="15">
                  <c:v>30.May.08</c:v>
                </c:pt>
                <c:pt idx="16">
                  <c:v> 15 June 2008</c:v>
                </c:pt>
                <c:pt idx="17">
                  <c:v> 30 June 2008</c:v>
                </c:pt>
                <c:pt idx="18">
                  <c:v> 15 July 2008</c:v>
                </c:pt>
                <c:pt idx="19">
                  <c:v> 25 July 2008</c:v>
                </c:pt>
                <c:pt idx="20">
                  <c:v>01 August 2008</c:v>
                </c:pt>
                <c:pt idx="21">
                  <c:v>08 August 2008</c:v>
                </c:pt>
                <c:pt idx="22">
                  <c:v>15 August 2008</c:v>
                </c:pt>
                <c:pt idx="23">
                  <c:v>25 August 2008</c:v>
                </c:pt>
                <c:pt idx="24">
                  <c:v>01 September 2008</c:v>
                </c:pt>
                <c:pt idx="25">
                  <c:v>08 September 2008</c:v>
                </c:pt>
                <c:pt idx="26">
                  <c:v>15 September 2008</c:v>
                </c:pt>
                <c:pt idx="27">
                  <c:v>19 September 2008</c:v>
                </c:pt>
                <c:pt idx="28">
                  <c:v>26 September 2008</c:v>
                </c:pt>
                <c:pt idx="29">
                  <c:v> 09 October 2008</c:v>
                </c:pt>
                <c:pt idx="30">
                  <c:v> 16 October 2008</c:v>
                </c:pt>
                <c:pt idx="31">
                  <c:v> 22 October 2008</c:v>
                </c:pt>
                <c:pt idx="32">
                  <c:v>03 November 2008</c:v>
                </c:pt>
                <c:pt idx="33">
                  <c:v>11 November 2008</c:v>
                </c:pt>
                <c:pt idx="34">
                  <c:v>18 November 2008</c:v>
                </c:pt>
                <c:pt idx="35">
                  <c:v>25 November 2008</c:v>
                </c:pt>
                <c:pt idx="36">
                  <c:v>05 December 2008</c:v>
                </c:pt>
                <c:pt idx="37">
                  <c:v>16 December 2008</c:v>
                </c:pt>
                <c:pt idx="38">
                  <c:v>26 December 2008</c:v>
                </c:pt>
                <c:pt idx="39">
                  <c:v> 05 January 2009</c:v>
                </c:pt>
                <c:pt idx="40">
                  <c:v> 16 January 2009</c:v>
                </c:pt>
                <c:pt idx="41">
                  <c:v> 26 January 2009</c:v>
                </c:pt>
                <c:pt idx="42">
                  <c:v>06 February 2009</c:v>
                </c:pt>
                <c:pt idx="43">
                  <c:v>16 February 2009</c:v>
                </c:pt>
                <c:pt idx="44">
                  <c:v>20 February 2009</c:v>
                </c:pt>
                <c:pt idx="45">
                  <c:v>27 February 2009</c:v>
                </c:pt>
                <c:pt idx="46">
                  <c:v> 06 March 2009</c:v>
                </c:pt>
                <c:pt idx="47">
                  <c:v> 13 March 2009</c:v>
                </c:pt>
                <c:pt idx="48">
                  <c:v> 23 March 2009</c:v>
                </c:pt>
                <c:pt idx="49">
                  <c:v> 31 March 2009</c:v>
                </c:pt>
                <c:pt idx="50">
                  <c:v> 10 April 2009</c:v>
                </c:pt>
                <c:pt idx="51">
                  <c:v> 20 April 2009</c:v>
                </c:pt>
                <c:pt idx="52">
                  <c:v> 30 April 2009</c:v>
                </c:pt>
                <c:pt idx="53">
                  <c:v>12.May.09</c:v>
                </c:pt>
                <c:pt idx="54">
                  <c:v>28.May.09</c:v>
                </c:pt>
                <c:pt idx="55">
                  <c:v> 10 June 2009</c:v>
                </c:pt>
                <c:pt idx="56">
                  <c:v> 22 June 2009</c:v>
                </c:pt>
                <c:pt idx="57">
                  <c:v> 30 June 2009</c:v>
                </c:pt>
                <c:pt idx="58">
                  <c:v> 10 July 2009</c:v>
                </c:pt>
                <c:pt idx="59">
                  <c:v> 27 July 2009</c:v>
                </c:pt>
                <c:pt idx="60">
                  <c:v>04 August 2009</c:v>
                </c:pt>
                <c:pt idx="61">
                  <c:v>11 August 2009</c:v>
                </c:pt>
                <c:pt idx="62">
                  <c:v>24 August 2009</c:v>
                </c:pt>
                <c:pt idx="63">
                  <c:v>31 August 2009</c:v>
                </c:pt>
                <c:pt idx="64">
                  <c:v>09 September 2009</c:v>
                </c:pt>
                <c:pt idx="65">
                  <c:v>18 September 2009</c:v>
                </c:pt>
                <c:pt idx="66">
                  <c:v>28 September 2009</c:v>
                </c:pt>
                <c:pt idx="67">
                  <c:v> 08 October 2009</c:v>
                </c:pt>
                <c:pt idx="68">
                  <c:v> 16 October 2009</c:v>
                </c:pt>
                <c:pt idx="69">
                  <c:v> 23 October 2009</c:v>
                </c:pt>
                <c:pt idx="70">
                  <c:v> 30 October 2009</c:v>
                </c:pt>
                <c:pt idx="71">
                  <c:v>03 November 2009</c:v>
                </c:pt>
                <c:pt idx="72">
                  <c:v>12 November 2009</c:v>
                </c:pt>
                <c:pt idx="73">
                  <c:v>19 November 2009</c:v>
                </c:pt>
                <c:pt idx="74">
                  <c:v>26 November 2009</c:v>
                </c:pt>
                <c:pt idx="75">
                  <c:v>02 December 2009</c:v>
                </c:pt>
                <c:pt idx="76">
                  <c:v>15 December 2009</c:v>
                </c:pt>
                <c:pt idx="77">
                  <c:v>31 December 2009</c:v>
                </c:pt>
                <c:pt idx="78">
                  <c:v> 03 January 2010</c:v>
                </c:pt>
                <c:pt idx="79">
                  <c:v>15 January 2010</c:v>
                </c:pt>
                <c:pt idx="80">
                  <c:v>29 January 2010</c:v>
                </c:pt>
                <c:pt idx="81">
                  <c:v>09 February 2010</c:v>
                </c:pt>
                <c:pt idx="82">
                  <c:v>24 February 2010</c:v>
                </c:pt>
                <c:pt idx="83">
                  <c:v> 10 March 2010</c:v>
                </c:pt>
                <c:pt idx="84">
                  <c:v> 24 March 2010</c:v>
                </c:pt>
                <c:pt idx="85">
                  <c:v> 07 April 2010</c:v>
                </c:pt>
                <c:pt idx="86">
                  <c:v> 21 April 2010</c:v>
                </c:pt>
                <c:pt idx="87">
                  <c:v> 05 May 2010</c:v>
                </c:pt>
                <c:pt idx="88">
                  <c:v> 18 May 2010</c:v>
                </c:pt>
                <c:pt idx="89">
                  <c:v> 02 June 2010</c:v>
                </c:pt>
                <c:pt idx="90">
                  <c:v> 16 June 2010</c:v>
                </c:pt>
                <c:pt idx="91">
                  <c:v> 30 June 2010</c:v>
                </c:pt>
                <c:pt idx="92">
                  <c:v> 14 July 2010</c:v>
                </c:pt>
                <c:pt idx="93">
                  <c:v> 31 July 2010</c:v>
                </c:pt>
                <c:pt idx="94">
                  <c:v>02 August 2010</c:v>
                </c:pt>
                <c:pt idx="95">
                  <c:v>06 August 2010</c:v>
                </c:pt>
                <c:pt idx="96">
                  <c:v>13 August 2010</c:v>
                </c:pt>
                <c:pt idx="97">
                  <c:v>20 August 2010</c:v>
                </c:pt>
                <c:pt idx="98">
                  <c:v>27 August 2010</c:v>
                </c:pt>
                <c:pt idx="99">
                  <c:v>2 September 2010</c:v>
                </c:pt>
                <c:pt idx="100">
                  <c:v>10 September 2010</c:v>
                </c:pt>
                <c:pt idx="101">
                  <c:v>17 September 2010</c:v>
                </c:pt>
                <c:pt idx="102">
                  <c:v>24 September 2010</c:v>
                </c:pt>
                <c:pt idx="103">
                  <c:v> 01 October 2010</c:v>
                </c:pt>
                <c:pt idx="104">
                  <c:v> 08 October 2010</c:v>
                </c:pt>
                <c:pt idx="105">
                  <c:v> 15 October 2010</c:v>
                </c:pt>
                <c:pt idx="106">
                  <c:v> 22 October 2010</c:v>
                </c:pt>
                <c:pt idx="107">
                  <c:v> 27 October 2010</c:v>
                </c:pt>
                <c:pt idx="108">
                  <c:v> 04 November 2010</c:v>
                </c:pt>
                <c:pt idx="109">
                  <c:v> 11 November 2010</c:v>
                </c:pt>
                <c:pt idx="110">
                  <c:v> 22 November 2010</c:v>
                </c:pt>
                <c:pt idx="111">
                  <c:v>  01 December 2010</c:v>
                </c:pt>
                <c:pt idx="112">
                  <c:v>  08 December 2010</c:v>
                </c:pt>
                <c:pt idx="113">
                  <c:v>  15 December 2010</c:v>
                </c:pt>
                <c:pt idx="114">
                  <c:v> 31 December 2010</c:v>
                </c:pt>
                <c:pt idx="115">
                  <c:v>  10 January 2011</c:v>
                </c:pt>
                <c:pt idx="116">
                  <c:v>  21 January 2011</c:v>
                </c:pt>
                <c:pt idx="117">
                  <c:v>  03 February 2011</c:v>
                </c:pt>
                <c:pt idx="118">
                  <c:v>  08 February 2011</c:v>
                </c:pt>
                <c:pt idx="119">
                  <c:v>   15 February 2011</c:v>
                </c:pt>
                <c:pt idx="120">
                  <c:v>   25 February 2011</c:v>
                </c:pt>
                <c:pt idx="121">
                  <c:v>   03 March 2011</c:v>
                </c:pt>
                <c:pt idx="122">
                  <c:v>  10 March 2011</c:v>
                </c:pt>
                <c:pt idx="123">
                  <c:v>  17 March 2011</c:v>
                </c:pt>
                <c:pt idx="124">
                  <c:v> 01 April 2011</c:v>
                </c:pt>
                <c:pt idx="125">
                  <c:v> 07 April 2011</c:v>
                </c:pt>
                <c:pt idx="126">
                  <c:v> 25 April 2011</c:v>
                </c:pt>
                <c:pt idx="127">
                  <c:v> 03 May 2011</c:v>
                </c:pt>
                <c:pt idx="128">
                  <c:v> 13 May 2011</c:v>
                </c:pt>
                <c:pt idx="129">
                  <c:v> 24 May 2011</c:v>
                </c:pt>
                <c:pt idx="130">
                  <c:v> 01 June 2011</c:v>
                </c:pt>
                <c:pt idx="131">
                  <c:v> 09 June 2011</c:v>
                </c:pt>
                <c:pt idx="132">
                  <c:v>  17 June 2011</c:v>
                </c:pt>
                <c:pt idx="133">
                  <c:v>  21 June 2011</c:v>
                </c:pt>
                <c:pt idx="134">
                  <c:v>  01 July 2011</c:v>
                </c:pt>
                <c:pt idx="135">
                  <c:v> 11 July 2011</c:v>
                </c:pt>
                <c:pt idx="136">
                  <c:v> 18 July 2011</c:v>
                </c:pt>
                <c:pt idx="137">
                  <c:v> 25 July 2011</c:v>
                </c:pt>
                <c:pt idx="138">
                  <c:v> 29 July 2011</c:v>
                </c:pt>
                <c:pt idx="139">
                  <c:v>01 August 2011</c:v>
                </c:pt>
                <c:pt idx="140">
                  <c:v>08 August 2011</c:v>
                </c:pt>
                <c:pt idx="141">
                  <c:v>15 August 2011</c:v>
                </c:pt>
                <c:pt idx="142">
                  <c:v>22 August 2011</c:v>
                </c:pt>
                <c:pt idx="143">
                  <c:v>29 August 2011</c:v>
                </c:pt>
                <c:pt idx="144">
                  <c:v>5 September 2011</c:v>
                </c:pt>
                <c:pt idx="145">
                  <c:v>12 September 2011</c:v>
                </c:pt>
                <c:pt idx="146">
                  <c:v>19 September 2011</c:v>
                </c:pt>
                <c:pt idx="147">
                  <c:v>26 September 2011</c:v>
                </c:pt>
                <c:pt idx="148">
                  <c:v> 03 October 2011</c:v>
                </c:pt>
                <c:pt idx="149">
                  <c:v> 10 October 2011</c:v>
                </c:pt>
                <c:pt idx="150">
                  <c:v> 17 October 2011</c:v>
                </c:pt>
                <c:pt idx="151">
                  <c:v> 24 October 2011</c:v>
                </c:pt>
                <c:pt idx="152">
                  <c:v> 31 October 2011</c:v>
                </c:pt>
                <c:pt idx="153">
                  <c:v> 10 November 2011</c:v>
                </c:pt>
                <c:pt idx="154">
                  <c:v> 14 November 2011</c:v>
                </c:pt>
                <c:pt idx="155">
                  <c:v> 21 November 2011</c:v>
                </c:pt>
                <c:pt idx="156">
                  <c:v> 28 November 2011</c:v>
                </c:pt>
                <c:pt idx="157">
                  <c:v>  05 December 2011</c:v>
                </c:pt>
                <c:pt idx="158">
                  <c:v>  12 December 2011</c:v>
                </c:pt>
                <c:pt idx="159">
                  <c:v>  19 December 2011</c:v>
                </c:pt>
                <c:pt idx="160">
                  <c:v>  26 December 2011</c:v>
                </c:pt>
                <c:pt idx="161">
                  <c:v>  02 January 2011</c:v>
                </c:pt>
                <c:pt idx="162">
                  <c:v>  09 January 2012</c:v>
                </c:pt>
                <c:pt idx="163">
                  <c:v>  16 January 2012</c:v>
                </c:pt>
                <c:pt idx="164">
                  <c:v>  23 January 2012</c:v>
                </c:pt>
                <c:pt idx="165">
                  <c:v>  30 January 2012</c:v>
                </c:pt>
                <c:pt idx="166">
                  <c:v>06 February 2012</c:v>
                </c:pt>
                <c:pt idx="167">
                  <c:v>  13 February 2012</c:v>
                </c:pt>
                <c:pt idx="168">
                  <c:v>  20 February 2012</c:v>
                </c:pt>
                <c:pt idx="169">
                  <c:v>  27 February 2012</c:v>
                </c:pt>
                <c:pt idx="170">
                  <c:v>  05 March 2012</c:v>
                </c:pt>
                <c:pt idx="171">
                  <c:v>  12 March 2012</c:v>
                </c:pt>
                <c:pt idx="172">
                  <c:v> 19 March 2012</c:v>
                </c:pt>
                <c:pt idx="173">
                  <c:v>  26 March 2012</c:v>
                </c:pt>
                <c:pt idx="174">
                  <c:v>  02 April 2012</c:v>
                </c:pt>
                <c:pt idx="175">
                  <c:v>  09 April 2012</c:v>
                </c:pt>
                <c:pt idx="176">
                  <c:v>  16 April 2012</c:v>
                </c:pt>
                <c:pt idx="177">
                  <c:v>  24 April 2012</c:v>
                </c:pt>
                <c:pt idx="178">
                  <c:v>  30 April 2012</c:v>
                </c:pt>
                <c:pt idx="179">
                  <c:v>  07 May 2012</c:v>
                </c:pt>
                <c:pt idx="180">
                  <c:v>  14 May 2012</c:v>
                </c:pt>
                <c:pt idx="181">
                  <c:v> 21 May 2012</c:v>
                </c:pt>
                <c:pt idx="182">
                  <c:v> 28 May 2012</c:v>
                </c:pt>
                <c:pt idx="183">
                  <c:v> 04 June 2012</c:v>
                </c:pt>
                <c:pt idx="184">
                  <c:v> 11 June 2012</c:v>
                </c:pt>
                <c:pt idx="185">
                  <c:v> 25 June 2012</c:v>
                </c:pt>
                <c:pt idx="186">
                  <c:v> 09 July 2012</c:v>
                </c:pt>
                <c:pt idx="187">
                  <c:v> 23 July 2012</c:v>
                </c:pt>
                <c:pt idx="188">
                  <c:v>  31 July 2012</c:v>
                </c:pt>
                <c:pt idx="189">
                  <c:v>01 August 2012</c:v>
                </c:pt>
                <c:pt idx="190">
                  <c:v>08 August 2012</c:v>
                </c:pt>
                <c:pt idx="191">
                  <c:v>15 August 2012</c:v>
                </c:pt>
                <c:pt idx="192">
                  <c:v>22 August 2012</c:v>
                </c:pt>
                <c:pt idx="193">
                  <c:v>29 August 2012</c:v>
                </c:pt>
                <c:pt idx="194">
                  <c:v>6 September 2012</c:v>
                </c:pt>
                <c:pt idx="195">
                  <c:v>12 September 2012</c:v>
                </c:pt>
                <c:pt idx="196">
                  <c:v>19 September 2012</c:v>
                </c:pt>
                <c:pt idx="197">
                  <c:v>26 September 2012</c:v>
                </c:pt>
                <c:pt idx="198">
                  <c:v> 03 October 2012</c:v>
                </c:pt>
                <c:pt idx="199">
                  <c:v> 11 October 2012</c:v>
                </c:pt>
                <c:pt idx="200">
                  <c:v> 18 October 2012</c:v>
                </c:pt>
                <c:pt idx="201">
                  <c:v> 23 October 2012</c:v>
                </c:pt>
                <c:pt idx="202">
                  <c:v> 05 November 2012</c:v>
                </c:pt>
                <c:pt idx="203">
                  <c:v> 14 November 2012</c:v>
                </c:pt>
                <c:pt idx="204">
                  <c:v> 21 November 2012</c:v>
                </c:pt>
                <c:pt idx="205">
                  <c:v> 28 November 2012</c:v>
                </c:pt>
                <c:pt idx="206">
                  <c:v>  05 December 2012</c:v>
                </c:pt>
                <c:pt idx="207">
                  <c:v>  12 December 2012</c:v>
                </c:pt>
                <c:pt idx="208">
                  <c:v>  19 December 2012</c:v>
                </c:pt>
                <c:pt idx="209">
                  <c:v>  26 December 2012</c:v>
                </c:pt>
                <c:pt idx="210">
                  <c:v>  02 January 2013</c:v>
                </c:pt>
                <c:pt idx="211">
                  <c:v>  09 January 2013</c:v>
                </c:pt>
                <c:pt idx="212">
                  <c:v>  16 January 2013</c:v>
                </c:pt>
                <c:pt idx="213">
                  <c:v>  23 January 2013</c:v>
                </c:pt>
                <c:pt idx="214">
                  <c:v>  30 January 2013</c:v>
                </c:pt>
                <c:pt idx="215">
                  <c:v>06 February 2013</c:v>
                </c:pt>
                <c:pt idx="216">
                  <c:v>  13 February 2013</c:v>
                </c:pt>
                <c:pt idx="217">
                  <c:v>  20 February 2013</c:v>
                </c:pt>
                <c:pt idx="218">
                  <c:v>  27 February 2013</c:v>
                </c:pt>
                <c:pt idx="219">
                  <c:v>  05 March 2013</c:v>
                </c:pt>
                <c:pt idx="220">
                  <c:v>  12 March 2013</c:v>
                </c:pt>
                <c:pt idx="221">
                  <c:v>  19 March 2013</c:v>
                </c:pt>
                <c:pt idx="222">
                  <c:v>  26 March 2013</c:v>
                </c:pt>
                <c:pt idx="223">
                  <c:v>  02 April 2013</c:v>
                </c:pt>
                <c:pt idx="224">
                  <c:v>  09 April 2013</c:v>
                </c:pt>
                <c:pt idx="225">
                  <c:v>  16 April 2013</c:v>
                </c:pt>
                <c:pt idx="226">
                  <c:v>  24 April 2013</c:v>
                </c:pt>
                <c:pt idx="227">
                  <c:v> 02 May 2013</c:v>
                </c:pt>
                <c:pt idx="228">
                  <c:v> 09 May 2013</c:v>
                </c:pt>
                <c:pt idx="229">
                  <c:v> 16 May 2013</c:v>
                </c:pt>
                <c:pt idx="230">
                  <c:v> 23 May 2013</c:v>
                </c:pt>
                <c:pt idx="231">
                  <c:v> 03 June 2013</c:v>
                </c:pt>
                <c:pt idx="232">
                  <c:v> 10 June 2013</c:v>
                </c:pt>
                <c:pt idx="233">
                  <c:v> 17 June 2013</c:v>
                </c:pt>
                <c:pt idx="234">
                  <c:v> 24 June 2013</c:v>
                </c:pt>
                <c:pt idx="235">
                  <c:v> 01 July 2013</c:v>
                </c:pt>
                <c:pt idx="236">
                  <c:v> 08 July 2013</c:v>
                </c:pt>
                <c:pt idx="237">
                  <c:v> 15 July 2013</c:v>
                </c:pt>
                <c:pt idx="238">
                  <c:v> 22 July 2013</c:v>
                </c:pt>
                <c:pt idx="239">
                  <c:v> 31 July 2013</c:v>
                </c:pt>
                <c:pt idx="240">
                  <c:v> 06 August 2013</c:v>
                </c:pt>
                <c:pt idx="241">
                  <c:v> 13 August 2013</c:v>
                </c:pt>
                <c:pt idx="242">
                  <c:v> 20 August 2013</c:v>
                </c:pt>
                <c:pt idx="243">
                  <c:v> 28 August 2013</c:v>
                </c:pt>
                <c:pt idx="244">
                  <c:v>6 September 2013</c:v>
                </c:pt>
                <c:pt idx="245">
                  <c:v>12 September 2013</c:v>
                </c:pt>
                <c:pt idx="246">
                  <c:v>19 September 2013</c:v>
                </c:pt>
                <c:pt idx="247">
                  <c:v>26 September 2013</c:v>
                </c:pt>
                <c:pt idx="248">
                  <c:v> 03 October 2013</c:v>
                </c:pt>
                <c:pt idx="249">
                  <c:v> 11 October 2013</c:v>
                </c:pt>
                <c:pt idx="250">
                  <c:v> 21 October 2013</c:v>
                </c:pt>
                <c:pt idx="251">
                  <c:v> 30 October 2013</c:v>
                </c:pt>
                <c:pt idx="252">
                  <c:v> 05 November 2013</c:v>
                </c:pt>
                <c:pt idx="253">
                  <c:v> 12 November 2013</c:v>
                </c:pt>
                <c:pt idx="254">
                  <c:v> 20 November 2013</c:v>
                </c:pt>
                <c:pt idx="255">
                  <c:v> 27 November 2013</c:v>
                </c:pt>
                <c:pt idx="256">
                  <c:v> 04 December 2013</c:v>
                </c:pt>
                <c:pt idx="257">
                  <c:v> 10 December 2013</c:v>
                </c:pt>
                <c:pt idx="258">
                  <c:v> 17 December 2013</c:v>
                </c:pt>
                <c:pt idx="259">
                  <c:v> 26 December 2013</c:v>
                </c:pt>
                <c:pt idx="260">
                  <c:v> 03 January 2014</c:v>
                </c:pt>
                <c:pt idx="261">
                  <c:v> 10 January 2014</c:v>
                </c:pt>
                <c:pt idx="262">
                  <c:v> 17 January 2014</c:v>
                </c:pt>
                <c:pt idx="263">
                  <c:v>  24 January 2014</c:v>
                </c:pt>
                <c:pt idx="264">
                  <c:v>  31 January 2014</c:v>
                </c:pt>
                <c:pt idx="265">
                  <c:v>  07 February 2014</c:v>
                </c:pt>
                <c:pt idx="266">
                  <c:v>  12 February 2014</c:v>
                </c:pt>
                <c:pt idx="267">
                  <c:v>  18 February 2014</c:v>
                </c:pt>
                <c:pt idx="268">
                  <c:v> 26 February 2014</c:v>
                </c:pt>
                <c:pt idx="269">
                  <c:v>  05 March 2014</c:v>
                </c:pt>
                <c:pt idx="270">
                  <c:v>  12 March 2014</c:v>
                </c:pt>
                <c:pt idx="271">
                  <c:v>  17 March 2014</c:v>
                </c:pt>
                <c:pt idx="272">
                  <c:v>  24 March 2014</c:v>
                </c:pt>
                <c:pt idx="273">
                  <c:v>  31 March 2014</c:v>
                </c:pt>
                <c:pt idx="274">
                  <c:v>  01 April 2014</c:v>
                </c:pt>
                <c:pt idx="275">
                  <c:v>  07 April 2014</c:v>
                </c:pt>
                <c:pt idx="276">
                  <c:v> 14 April 2014</c:v>
                </c:pt>
                <c:pt idx="277">
                  <c:v>  21 April 2014</c:v>
                </c:pt>
                <c:pt idx="278">
                  <c:v> 25 April 2014</c:v>
                </c:pt>
                <c:pt idx="279">
                  <c:v> 02 May 2014</c:v>
                </c:pt>
                <c:pt idx="280">
                  <c:v> 09 May 2014</c:v>
                </c:pt>
                <c:pt idx="281">
                  <c:v> 16 May 2014</c:v>
                </c:pt>
                <c:pt idx="282">
                  <c:v> 23 May 2014</c:v>
                </c:pt>
                <c:pt idx="283">
                  <c:v> 30 May 2014</c:v>
                </c:pt>
                <c:pt idx="284">
                  <c:v> 02 June 2014</c:v>
                </c:pt>
                <c:pt idx="285">
                  <c:v> 09 June 2014</c:v>
                </c:pt>
                <c:pt idx="286">
                  <c:v> 16 June 2014</c:v>
                </c:pt>
                <c:pt idx="287">
                  <c:v> 23 June 2014</c:v>
                </c:pt>
                <c:pt idx="288">
                  <c:v> 30 June 2014</c:v>
                </c:pt>
                <c:pt idx="289">
                  <c:v> 07 July 2014</c:v>
                </c:pt>
                <c:pt idx="290">
                  <c:v> 14 July 2014</c:v>
                </c:pt>
                <c:pt idx="291">
                  <c:v> 21 July 2014</c:v>
                </c:pt>
                <c:pt idx="292">
                  <c:v> 04 August 2014</c:v>
                </c:pt>
                <c:pt idx="293">
                  <c:v> 11 August 2014</c:v>
                </c:pt>
                <c:pt idx="294">
                  <c:v> 18 August 2014</c:v>
                </c:pt>
                <c:pt idx="295">
                  <c:v> 25 August 2014</c:v>
                </c:pt>
                <c:pt idx="296">
                  <c:v> 01 September 2014</c:v>
                </c:pt>
                <c:pt idx="297">
                  <c:v> 08 September 2014</c:v>
                </c:pt>
                <c:pt idx="298">
                  <c:v> 15 September 2014</c:v>
                </c:pt>
                <c:pt idx="299">
                  <c:v> 22 September 2014</c:v>
                </c:pt>
                <c:pt idx="300">
                  <c:v> 01 October 2014</c:v>
                </c:pt>
              </c:strCache>
            </c:strRef>
          </c:cat>
          <c:val>
            <c:numRef>
              <c:f>YAG!$B$4:$B$304</c:f>
              <c:numCache>
                <c:formatCode>General</c:formatCode>
                <c:ptCount val="301"/>
                <c:pt idx="0">
                  <c:v>1975</c:v>
                </c:pt>
                <c:pt idx="1">
                  <c:v>2100</c:v>
                </c:pt>
                <c:pt idx="2">
                  <c:v>2250</c:v>
                </c:pt>
                <c:pt idx="3">
                  <c:v>2500</c:v>
                </c:pt>
                <c:pt idx="4">
                  <c:v>2625</c:v>
                </c:pt>
                <c:pt idx="5">
                  <c:v>2675</c:v>
                </c:pt>
                <c:pt idx="6">
                  <c:v>2640</c:v>
                </c:pt>
                <c:pt idx="7">
                  <c:v>2625</c:v>
                </c:pt>
                <c:pt idx="8">
                  <c:v>2650</c:v>
                </c:pt>
                <c:pt idx="9">
                  <c:v>2700</c:v>
                </c:pt>
                <c:pt idx="10">
                  <c:v>2750</c:v>
                </c:pt>
                <c:pt idx="11">
                  <c:v>2900</c:v>
                </c:pt>
                <c:pt idx="12">
                  <c:v>2975</c:v>
                </c:pt>
                <c:pt idx="13">
                  <c:v>2870</c:v>
                </c:pt>
                <c:pt idx="14">
                  <c:v>2890</c:v>
                </c:pt>
                <c:pt idx="15">
                  <c:v>2900</c:v>
                </c:pt>
                <c:pt idx="16">
                  <c:v>3000</c:v>
                </c:pt>
                <c:pt idx="17">
                  <c:v>2850</c:v>
                </c:pt>
                <c:pt idx="18">
                  <c:v>2550</c:v>
                </c:pt>
                <c:pt idx="19">
                  <c:v>2475</c:v>
                </c:pt>
                <c:pt idx="20">
                  <c:v>2385</c:v>
                </c:pt>
                <c:pt idx="21">
                  <c:v>2250</c:v>
                </c:pt>
                <c:pt idx="22">
                  <c:v>2100</c:v>
                </c:pt>
                <c:pt idx="23">
                  <c:v>1900</c:v>
                </c:pt>
                <c:pt idx="24">
                  <c:v>1750</c:v>
                </c:pt>
                <c:pt idx="25">
                  <c:v>1850</c:v>
                </c:pt>
                <c:pt idx="26">
                  <c:v>1850</c:v>
                </c:pt>
                <c:pt idx="27">
                  <c:v>1850</c:v>
                </c:pt>
                <c:pt idx="28">
                  <c:v>1825</c:v>
                </c:pt>
                <c:pt idx="29">
                  <c:v>1875</c:v>
                </c:pt>
                <c:pt idx="30">
                  <c:v>1900</c:v>
                </c:pt>
                <c:pt idx="31">
                  <c:v>1875</c:v>
                </c:pt>
                <c:pt idx="32">
                  <c:v>1910</c:v>
                </c:pt>
                <c:pt idx="33">
                  <c:v>1825</c:v>
                </c:pt>
                <c:pt idx="34">
                  <c:v>1850</c:v>
                </c:pt>
                <c:pt idx="35">
                  <c:v>1850</c:v>
                </c:pt>
                <c:pt idx="36">
                  <c:v>1825</c:v>
                </c:pt>
                <c:pt idx="37">
                  <c:v>1800</c:v>
                </c:pt>
                <c:pt idx="38">
                  <c:v>1675</c:v>
                </c:pt>
                <c:pt idx="39">
                  <c:v>1700</c:v>
                </c:pt>
                <c:pt idx="40">
                  <c:v>1840</c:v>
                </c:pt>
                <c:pt idx="41">
                  <c:v>2000</c:v>
                </c:pt>
                <c:pt idx="42">
                  <c:v>2000</c:v>
                </c:pt>
                <c:pt idx="43">
                  <c:v>2000</c:v>
                </c:pt>
                <c:pt idx="44">
                  <c:v>2025</c:v>
                </c:pt>
                <c:pt idx="45">
                  <c:v>2050</c:v>
                </c:pt>
                <c:pt idx="46">
                  <c:v>2075</c:v>
                </c:pt>
                <c:pt idx="47">
                  <c:v>2075</c:v>
                </c:pt>
                <c:pt idx="48">
                  <c:v>2050</c:v>
                </c:pt>
                <c:pt idx="49">
                  <c:v>2035</c:v>
                </c:pt>
                <c:pt idx="50">
                  <c:v>1900</c:v>
                </c:pt>
                <c:pt idx="51">
                  <c:v>1930</c:v>
                </c:pt>
                <c:pt idx="52">
                  <c:v>1960</c:v>
                </c:pt>
                <c:pt idx="53">
                  <c:v>1935</c:v>
                </c:pt>
                <c:pt idx="54">
                  <c:v>2150</c:v>
                </c:pt>
                <c:pt idx="55">
                  <c:v>2050</c:v>
                </c:pt>
                <c:pt idx="56">
                  <c:v>2000</c:v>
                </c:pt>
                <c:pt idx="57">
                  <c:v>1900</c:v>
                </c:pt>
                <c:pt idx="58">
                  <c:v>1825</c:v>
                </c:pt>
                <c:pt idx="59">
                  <c:v>1700</c:v>
                </c:pt>
                <c:pt idx="60">
                  <c:v>1700</c:v>
                </c:pt>
                <c:pt idx="61">
                  <c:v>1800</c:v>
                </c:pt>
                <c:pt idx="62">
                  <c:v>1800</c:v>
                </c:pt>
                <c:pt idx="63">
                  <c:v>1700</c:v>
                </c:pt>
                <c:pt idx="64">
                  <c:v>1675</c:v>
                </c:pt>
                <c:pt idx="65">
                  <c:v>1650</c:v>
                </c:pt>
                <c:pt idx="66">
                  <c:v>1650</c:v>
                </c:pt>
                <c:pt idx="67">
                  <c:v>1625</c:v>
                </c:pt>
                <c:pt idx="68">
                  <c:v>1640</c:v>
                </c:pt>
                <c:pt idx="69">
                  <c:v>1630</c:v>
                </c:pt>
                <c:pt idx="70">
                  <c:v>1620</c:v>
                </c:pt>
                <c:pt idx="71">
                  <c:v>1650</c:v>
                </c:pt>
                <c:pt idx="72">
                  <c:v>1750</c:v>
                </c:pt>
                <c:pt idx="73">
                  <c:v>1725</c:v>
                </c:pt>
                <c:pt idx="74">
                  <c:v>1675</c:v>
                </c:pt>
                <c:pt idx="75">
                  <c:v>1700</c:v>
                </c:pt>
                <c:pt idx="76">
                  <c:v>1775</c:v>
                </c:pt>
                <c:pt idx="77">
                  <c:v>1825</c:v>
                </c:pt>
                <c:pt idx="78">
                  <c:v>1825</c:v>
                </c:pt>
                <c:pt idx="79">
                  <c:v>1750</c:v>
                </c:pt>
                <c:pt idx="80">
                  <c:v>1725</c:v>
                </c:pt>
                <c:pt idx="81">
                  <c:v>1700</c:v>
                </c:pt>
                <c:pt idx="82">
                  <c:v>1750</c:v>
                </c:pt>
                <c:pt idx="83">
                  <c:v>1850</c:v>
                </c:pt>
                <c:pt idx="84">
                  <c:v>1860</c:v>
                </c:pt>
                <c:pt idx="85">
                  <c:v>1900</c:v>
                </c:pt>
                <c:pt idx="86">
                  <c:v>1925</c:v>
                </c:pt>
                <c:pt idx="87">
                  <c:v>1900</c:v>
                </c:pt>
                <c:pt idx="88">
                  <c:v>1925</c:v>
                </c:pt>
                <c:pt idx="89">
                  <c:v>1950</c:v>
                </c:pt>
                <c:pt idx="90">
                  <c:v>1950</c:v>
                </c:pt>
                <c:pt idx="91">
                  <c:v>1950</c:v>
                </c:pt>
                <c:pt idx="92">
                  <c:v>1950</c:v>
                </c:pt>
                <c:pt idx="93">
                  <c:v>2025</c:v>
                </c:pt>
                <c:pt idx="94">
                  <c:v>1950</c:v>
                </c:pt>
                <c:pt idx="95">
                  <c:v>1900</c:v>
                </c:pt>
                <c:pt idx="96">
                  <c:v>1900</c:v>
                </c:pt>
                <c:pt idx="97">
                  <c:v>1900</c:v>
                </c:pt>
                <c:pt idx="98">
                  <c:v>1825</c:v>
                </c:pt>
                <c:pt idx="99">
                  <c:v>1825</c:v>
                </c:pt>
                <c:pt idx="100">
                  <c:v>1775</c:v>
                </c:pt>
                <c:pt idx="101">
                  <c:v>1800</c:v>
                </c:pt>
                <c:pt idx="102">
                  <c:v>1900</c:v>
                </c:pt>
                <c:pt idx="103">
                  <c:v>1950</c:v>
                </c:pt>
                <c:pt idx="104">
                  <c:v>1900</c:v>
                </c:pt>
                <c:pt idx="105">
                  <c:v>1975</c:v>
                </c:pt>
                <c:pt idx="106">
                  <c:v>2000</c:v>
                </c:pt>
                <c:pt idx="107">
                  <c:v>2000</c:v>
                </c:pt>
                <c:pt idx="108">
                  <c:v>2075</c:v>
                </c:pt>
                <c:pt idx="109">
                  <c:v>2250</c:v>
                </c:pt>
                <c:pt idx="110">
                  <c:v>2275</c:v>
                </c:pt>
                <c:pt idx="111">
                  <c:v>2225</c:v>
                </c:pt>
                <c:pt idx="112">
                  <c:v>2250</c:v>
                </c:pt>
                <c:pt idx="113">
                  <c:v>2375</c:v>
                </c:pt>
                <c:pt idx="114">
                  <c:v>2500</c:v>
                </c:pt>
                <c:pt idx="115">
                  <c:v>2575</c:v>
                </c:pt>
                <c:pt idx="116">
                  <c:v>2550</c:v>
                </c:pt>
                <c:pt idx="117">
                  <c:v>2600</c:v>
                </c:pt>
                <c:pt idx="118">
                  <c:v>2625</c:v>
                </c:pt>
                <c:pt idx="119">
                  <c:v>2625</c:v>
                </c:pt>
                <c:pt idx="120">
                  <c:v>2625</c:v>
                </c:pt>
                <c:pt idx="121">
                  <c:v>2625</c:v>
                </c:pt>
                <c:pt idx="122">
                  <c:v>2625</c:v>
                </c:pt>
                <c:pt idx="123">
                  <c:v>2615</c:v>
                </c:pt>
                <c:pt idx="124">
                  <c:v>2500</c:v>
                </c:pt>
                <c:pt idx="125">
                  <c:v>2500</c:v>
                </c:pt>
                <c:pt idx="126">
                  <c:v>2525</c:v>
                </c:pt>
                <c:pt idx="127">
                  <c:v>2550</c:v>
                </c:pt>
                <c:pt idx="128">
                  <c:v>2700</c:v>
                </c:pt>
                <c:pt idx="129">
                  <c:v>2775</c:v>
                </c:pt>
                <c:pt idx="130">
                  <c:v>2850</c:v>
                </c:pt>
                <c:pt idx="131">
                  <c:v>2850</c:v>
                </c:pt>
                <c:pt idx="132">
                  <c:v>2875</c:v>
                </c:pt>
                <c:pt idx="133">
                  <c:v>3000</c:v>
                </c:pt>
                <c:pt idx="134">
                  <c:v>3000</c:v>
                </c:pt>
                <c:pt idx="135">
                  <c:v>2975</c:v>
                </c:pt>
                <c:pt idx="136">
                  <c:v>2925</c:v>
                </c:pt>
                <c:pt idx="137">
                  <c:v>2950</c:v>
                </c:pt>
                <c:pt idx="138">
                  <c:v>2875</c:v>
                </c:pt>
                <c:pt idx="139">
                  <c:v>2875</c:v>
                </c:pt>
                <c:pt idx="140">
                  <c:v>2800</c:v>
                </c:pt>
                <c:pt idx="141">
                  <c:v>2700</c:v>
                </c:pt>
                <c:pt idx="142">
                  <c:v>2650</c:v>
                </c:pt>
                <c:pt idx="143">
                  <c:v>2550</c:v>
                </c:pt>
                <c:pt idx="144">
                  <c:v>2600</c:v>
                </c:pt>
                <c:pt idx="145">
                  <c:v>2700</c:v>
                </c:pt>
                <c:pt idx="146">
                  <c:v>2685</c:v>
                </c:pt>
                <c:pt idx="147">
                  <c:v>2600</c:v>
                </c:pt>
                <c:pt idx="148">
                  <c:v>2450</c:v>
                </c:pt>
                <c:pt idx="149">
                  <c:v>2425</c:v>
                </c:pt>
                <c:pt idx="150">
                  <c:v>2450</c:v>
                </c:pt>
                <c:pt idx="151">
                  <c:v>2425</c:v>
                </c:pt>
                <c:pt idx="152">
                  <c:v>2500</c:v>
                </c:pt>
                <c:pt idx="153">
                  <c:v>2575</c:v>
                </c:pt>
                <c:pt idx="154">
                  <c:v>2600</c:v>
                </c:pt>
                <c:pt idx="155">
                  <c:v>2685</c:v>
                </c:pt>
                <c:pt idx="156">
                  <c:v>2775</c:v>
                </c:pt>
                <c:pt idx="157">
                  <c:v>2735</c:v>
                </c:pt>
                <c:pt idx="158">
                  <c:v>2700</c:v>
                </c:pt>
                <c:pt idx="159">
                  <c:v>2725</c:v>
                </c:pt>
                <c:pt idx="160">
                  <c:v>2725</c:v>
                </c:pt>
                <c:pt idx="161">
                  <c:v>2800</c:v>
                </c:pt>
                <c:pt idx="162">
                  <c:v>2850</c:v>
                </c:pt>
                <c:pt idx="163">
                  <c:v>2825</c:v>
                </c:pt>
                <c:pt idx="164">
                  <c:v>2825</c:v>
                </c:pt>
                <c:pt idx="165">
                  <c:v>2775</c:v>
                </c:pt>
                <c:pt idx="166">
                  <c:v>2750</c:v>
                </c:pt>
                <c:pt idx="167">
                  <c:v>2775</c:v>
                </c:pt>
                <c:pt idx="168">
                  <c:v>2785</c:v>
                </c:pt>
                <c:pt idx="169">
                  <c:v>2800</c:v>
                </c:pt>
                <c:pt idx="170">
                  <c:v>2815</c:v>
                </c:pt>
                <c:pt idx="171">
                  <c:v>2840</c:v>
                </c:pt>
                <c:pt idx="172">
                  <c:v>2950</c:v>
                </c:pt>
                <c:pt idx="173">
                  <c:v>2950</c:v>
                </c:pt>
                <c:pt idx="174">
                  <c:v>2925</c:v>
                </c:pt>
                <c:pt idx="175">
                  <c:v>3050</c:v>
                </c:pt>
                <c:pt idx="176">
                  <c:v>3150</c:v>
                </c:pt>
                <c:pt idx="177">
                  <c:v>3150</c:v>
                </c:pt>
                <c:pt idx="178">
                  <c:v>3100</c:v>
                </c:pt>
                <c:pt idx="179">
                  <c:v>3050</c:v>
                </c:pt>
                <c:pt idx="180">
                  <c:v>3050</c:v>
                </c:pt>
                <c:pt idx="181">
                  <c:v>3050</c:v>
                </c:pt>
                <c:pt idx="182">
                  <c:v>3050</c:v>
                </c:pt>
                <c:pt idx="183">
                  <c:v>3025</c:v>
                </c:pt>
                <c:pt idx="184">
                  <c:v>2950</c:v>
                </c:pt>
                <c:pt idx="185">
                  <c:v>2900</c:v>
                </c:pt>
                <c:pt idx="186">
                  <c:v>2800</c:v>
                </c:pt>
                <c:pt idx="187">
                  <c:v>2925</c:v>
                </c:pt>
                <c:pt idx="188">
                  <c:v>2950</c:v>
                </c:pt>
                <c:pt idx="189">
                  <c:v>2925</c:v>
                </c:pt>
                <c:pt idx="190">
                  <c:v>2875</c:v>
                </c:pt>
                <c:pt idx="191">
                  <c:v>2925</c:v>
                </c:pt>
                <c:pt idx="192">
                  <c:v>2925</c:v>
                </c:pt>
                <c:pt idx="193">
                  <c:v>3100</c:v>
                </c:pt>
                <c:pt idx="194">
                  <c:v>3175</c:v>
                </c:pt>
                <c:pt idx="195">
                  <c:v>3165</c:v>
                </c:pt>
                <c:pt idx="196">
                  <c:v>3085</c:v>
                </c:pt>
                <c:pt idx="197">
                  <c:v>3025</c:v>
                </c:pt>
                <c:pt idx="198">
                  <c:v>2950</c:v>
                </c:pt>
                <c:pt idx="199">
                  <c:v>2925</c:v>
                </c:pt>
                <c:pt idx="200">
                  <c:v>2935</c:v>
                </c:pt>
                <c:pt idx="201">
                  <c:v>2940</c:v>
                </c:pt>
                <c:pt idx="202">
                  <c:v>2940</c:v>
                </c:pt>
                <c:pt idx="203">
                  <c:v>2935</c:v>
                </c:pt>
                <c:pt idx="204">
                  <c:v>2940</c:v>
                </c:pt>
                <c:pt idx="205">
                  <c:v>2945</c:v>
                </c:pt>
                <c:pt idx="206">
                  <c:v>2950</c:v>
                </c:pt>
                <c:pt idx="207">
                  <c:v>2950</c:v>
                </c:pt>
                <c:pt idx="208">
                  <c:v>2985</c:v>
                </c:pt>
                <c:pt idx="209">
                  <c:v>2990</c:v>
                </c:pt>
                <c:pt idx="210">
                  <c:v>2985</c:v>
                </c:pt>
                <c:pt idx="211">
                  <c:v>2980</c:v>
                </c:pt>
                <c:pt idx="212">
                  <c:v>2990</c:v>
                </c:pt>
                <c:pt idx="213">
                  <c:v>3000</c:v>
                </c:pt>
                <c:pt idx="214">
                  <c:v>3025</c:v>
                </c:pt>
                <c:pt idx="215">
                  <c:v>3040</c:v>
                </c:pt>
                <c:pt idx="216">
                  <c:v>3025</c:v>
                </c:pt>
                <c:pt idx="217">
                  <c:v>3025</c:v>
                </c:pt>
                <c:pt idx="218">
                  <c:v>3000</c:v>
                </c:pt>
                <c:pt idx="219">
                  <c:v>3000</c:v>
                </c:pt>
                <c:pt idx="220">
                  <c:v>2985</c:v>
                </c:pt>
                <c:pt idx="221">
                  <c:v>2950</c:v>
                </c:pt>
                <c:pt idx="222">
                  <c:v>2925</c:v>
                </c:pt>
                <c:pt idx="223">
                  <c:v>2875</c:v>
                </c:pt>
                <c:pt idx="224">
                  <c:v>2825</c:v>
                </c:pt>
                <c:pt idx="225">
                  <c:v>2815</c:v>
                </c:pt>
                <c:pt idx="226">
                  <c:v>2820</c:v>
                </c:pt>
                <c:pt idx="227">
                  <c:v>2850</c:v>
                </c:pt>
                <c:pt idx="228">
                  <c:v>2835</c:v>
                </c:pt>
                <c:pt idx="229">
                  <c:v>2875</c:v>
                </c:pt>
                <c:pt idx="230">
                  <c:v>2925</c:v>
                </c:pt>
                <c:pt idx="231">
                  <c:v>3025</c:v>
                </c:pt>
                <c:pt idx="232">
                  <c:v>3025</c:v>
                </c:pt>
                <c:pt idx="233">
                  <c:v>3000</c:v>
                </c:pt>
                <c:pt idx="234">
                  <c:v>3025</c:v>
                </c:pt>
                <c:pt idx="235">
                  <c:v>3050</c:v>
                </c:pt>
                <c:pt idx="236">
                  <c:v>3025</c:v>
                </c:pt>
                <c:pt idx="237">
                  <c:v>2925</c:v>
                </c:pt>
                <c:pt idx="238">
                  <c:v>2775</c:v>
                </c:pt>
                <c:pt idx="239">
                  <c:v>2500</c:v>
                </c:pt>
                <c:pt idx="240">
                  <c:v>2400</c:v>
                </c:pt>
                <c:pt idx="241">
                  <c:v>2400</c:v>
                </c:pt>
                <c:pt idx="242">
                  <c:v>2400</c:v>
                </c:pt>
                <c:pt idx="243">
                  <c:v>2500</c:v>
                </c:pt>
                <c:pt idx="244">
                  <c:v>2525</c:v>
                </c:pt>
                <c:pt idx="245">
                  <c:v>2500</c:v>
                </c:pt>
                <c:pt idx="246">
                  <c:v>2450</c:v>
                </c:pt>
                <c:pt idx="247">
                  <c:v>2375</c:v>
                </c:pt>
                <c:pt idx="248">
                  <c:v>2525</c:v>
                </c:pt>
                <c:pt idx="249">
                  <c:v>2625</c:v>
                </c:pt>
                <c:pt idx="250">
                  <c:v>2650</c:v>
                </c:pt>
                <c:pt idx="251">
                  <c:v>2700</c:v>
                </c:pt>
                <c:pt idx="252">
                  <c:v>2775</c:v>
                </c:pt>
                <c:pt idx="253">
                  <c:v>2800</c:v>
                </c:pt>
                <c:pt idx="254">
                  <c:v>2850</c:v>
                </c:pt>
                <c:pt idx="255">
                  <c:v>2835</c:v>
                </c:pt>
                <c:pt idx="256">
                  <c:v>2800</c:v>
                </c:pt>
                <c:pt idx="257">
                  <c:v>2800</c:v>
                </c:pt>
                <c:pt idx="258">
                  <c:v>2775</c:v>
                </c:pt>
                <c:pt idx="259">
                  <c:v>2825</c:v>
                </c:pt>
                <c:pt idx="260">
                  <c:v>2950</c:v>
                </c:pt>
                <c:pt idx="261">
                  <c:v>3000</c:v>
                </c:pt>
                <c:pt idx="262">
                  <c:v>2975</c:v>
                </c:pt>
                <c:pt idx="263">
                  <c:v>3025</c:v>
                </c:pt>
                <c:pt idx="264">
                  <c:v>2975</c:v>
                </c:pt>
                <c:pt idx="265">
                  <c:v>2975</c:v>
                </c:pt>
                <c:pt idx="266">
                  <c:v>2935</c:v>
                </c:pt>
                <c:pt idx="267">
                  <c:v>2900</c:v>
                </c:pt>
                <c:pt idx="268">
                  <c:v>2965</c:v>
                </c:pt>
                <c:pt idx="269">
                  <c:v>3100</c:v>
                </c:pt>
                <c:pt idx="270">
                  <c:v>3175</c:v>
                </c:pt>
                <c:pt idx="271">
                  <c:v>3150</c:v>
                </c:pt>
                <c:pt idx="272">
                  <c:v>3125</c:v>
                </c:pt>
                <c:pt idx="273">
                  <c:v>3085</c:v>
                </c:pt>
                <c:pt idx="274">
                  <c:v>3065</c:v>
                </c:pt>
                <c:pt idx="275">
                  <c:v>3000</c:v>
                </c:pt>
                <c:pt idx="276">
                  <c:v>2975</c:v>
                </c:pt>
                <c:pt idx="277">
                  <c:v>2975</c:v>
                </c:pt>
                <c:pt idx="278">
                  <c:v>3000</c:v>
                </c:pt>
                <c:pt idx="279">
                  <c:v>2950</c:v>
                </c:pt>
                <c:pt idx="280">
                  <c:v>2900</c:v>
                </c:pt>
                <c:pt idx="281">
                  <c:v>2900</c:v>
                </c:pt>
                <c:pt idx="282">
                  <c:v>2925</c:v>
                </c:pt>
                <c:pt idx="283">
                  <c:v>2900</c:v>
                </c:pt>
                <c:pt idx="284">
                  <c:v>2900</c:v>
                </c:pt>
                <c:pt idx="285">
                  <c:v>2900</c:v>
                </c:pt>
                <c:pt idx="286">
                  <c:v>2875</c:v>
                </c:pt>
                <c:pt idx="287">
                  <c:v>2875</c:v>
                </c:pt>
                <c:pt idx="288">
                  <c:v>2825</c:v>
                </c:pt>
                <c:pt idx="289">
                  <c:v>2825</c:v>
                </c:pt>
                <c:pt idx="290">
                  <c:v>2800</c:v>
                </c:pt>
                <c:pt idx="291">
                  <c:v>2800</c:v>
                </c:pt>
                <c:pt idx="292">
                  <c:v>2800</c:v>
                </c:pt>
                <c:pt idx="293">
                  <c:v>2750</c:v>
                </c:pt>
                <c:pt idx="294">
                  <c:v>2725</c:v>
                </c:pt>
                <c:pt idx="295">
                  <c:v>2700</c:v>
                </c:pt>
                <c:pt idx="296">
                  <c:v>2700</c:v>
                </c:pt>
                <c:pt idx="297">
                  <c:v>2700</c:v>
                </c:pt>
                <c:pt idx="298">
                  <c:v>2750</c:v>
                </c:pt>
                <c:pt idx="299">
                  <c:v>2800</c:v>
                </c:pt>
                <c:pt idx="300">
                  <c:v>2925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3948088"/>
        <c:axId val="303946912"/>
      </c:lineChart>
      <c:catAx>
        <c:axId val="303948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tr-TR"/>
          </a:p>
        </c:txPr>
        <c:crossAx val="303946912"/>
        <c:crosses val="autoZero"/>
        <c:auto val="1"/>
        <c:lblAlgn val="ctr"/>
        <c:lblOffset val="100"/>
        <c:noMultiLvlLbl val="0"/>
      </c:catAx>
      <c:valAx>
        <c:axId val="303946912"/>
        <c:scaling>
          <c:orientation val="minMax"/>
          <c:max val="3300"/>
          <c:min val="15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1" i="0" u="none" strike="noStrike" baseline="0">
                <a:solidFill>
                  <a:srgbClr val="008000"/>
                </a:solidFill>
                <a:latin typeface="Calibri"/>
                <a:ea typeface="Calibri"/>
                <a:cs typeface="Calibri"/>
              </a:defRPr>
            </a:pPr>
            <a:endParaRPr lang="tr-TR"/>
          </a:p>
        </c:txPr>
        <c:crossAx val="303948088"/>
        <c:crosses val="autoZero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tr-T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dLbl>
              <c:idx val="16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9"/>
              <c:layout>
                <c:manualLayout>
                  <c:x val="3.2677824403675622E-3"/>
                  <c:y val="2.62752098432017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YAG!$D$4:$D$304</c:f>
              <c:strCache>
                <c:ptCount val="301"/>
                <c:pt idx="0">
                  <c:v> 01 January 2008</c:v>
                </c:pt>
                <c:pt idx="1">
                  <c:v>  07 January 2008</c:v>
                </c:pt>
                <c:pt idx="2">
                  <c:v>  21 January 2008</c:v>
                </c:pt>
                <c:pt idx="3">
                  <c:v> 28 January 2008</c:v>
                </c:pt>
                <c:pt idx="4">
                  <c:v>04 February 2008</c:v>
                </c:pt>
                <c:pt idx="5">
                  <c:v>11 February 2008</c:v>
                </c:pt>
                <c:pt idx="6">
                  <c:v>18 February 2008</c:v>
                </c:pt>
                <c:pt idx="7">
                  <c:v>25 February 2008</c:v>
                </c:pt>
                <c:pt idx="8">
                  <c:v> 05 March 2008</c:v>
                </c:pt>
                <c:pt idx="9">
                  <c:v> 12 March 2008</c:v>
                </c:pt>
                <c:pt idx="10">
                  <c:v> 21 March 2008</c:v>
                </c:pt>
                <c:pt idx="11">
                  <c:v> 01 April 2008</c:v>
                </c:pt>
                <c:pt idx="12">
                  <c:v> 15 April 2008</c:v>
                </c:pt>
                <c:pt idx="13">
                  <c:v> 30 April 2008</c:v>
                </c:pt>
                <c:pt idx="14">
                  <c:v>15.May.08</c:v>
                </c:pt>
                <c:pt idx="15">
                  <c:v>30.May.08</c:v>
                </c:pt>
                <c:pt idx="16">
                  <c:v> 15 June 2008</c:v>
                </c:pt>
                <c:pt idx="17">
                  <c:v> 30 June 2008</c:v>
                </c:pt>
                <c:pt idx="18">
                  <c:v> 15 July 2008</c:v>
                </c:pt>
                <c:pt idx="19">
                  <c:v> 25 July 2008</c:v>
                </c:pt>
                <c:pt idx="20">
                  <c:v>01 August 2008</c:v>
                </c:pt>
                <c:pt idx="21">
                  <c:v>08 August 2008</c:v>
                </c:pt>
                <c:pt idx="22">
                  <c:v>15 August 2008</c:v>
                </c:pt>
                <c:pt idx="23">
                  <c:v>25 August 2008</c:v>
                </c:pt>
                <c:pt idx="24">
                  <c:v>01 September 2008</c:v>
                </c:pt>
                <c:pt idx="25">
                  <c:v>08 September 2008</c:v>
                </c:pt>
                <c:pt idx="26">
                  <c:v>15 September 2008</c:v>
                </c:pt>
                <c:pt idx="27">
                  <c:v>19 September 2008</c:v>
                </c:pt>
                <c:pt idx="28">
                  <c:v>26 September 2008</c:v>
                </c:pt>
                <c:pt idx="29">
                  <c:v> 09 October 2008</c:v>
                </c:pt>
                <c:pt idx="30">
                  <c:v> 16 October 2008</c:v>
                </c:pt>
                <c:pt idx="31">
                  <c:v> 22 October 2008</c:v>
                </c:pt>
                <c:pt idx="32">
                  <c:v>03 November 2008</c:v>
                </c:pt>
                <c:pt idx="33">
                  <c:v>11 November 2008</c:v>
                </c:pt>
                <c:pt idx="34">
                  <c:v>18 November 2008</c:v>
                </c:pt>
                <c:pt idx="35">
                  <c:v>25 November 2008</c:v>
                </c:pt>
                <c:pt idx="36">
                  <c:v>05 December 2008</c:v>
                </c:pt>
                <c:pt idx="37">
                  <c:v>16 December 2008</c:v>
                </c:pt>
                <c:pt idx="38">
                  <c:v>26 December 2008</c:v>
                </c:pt>
                <c:pt idx="39">
                  <c:v> 05 January 2009</c:v>
                </c:pt>
                <c:pt idx="40">
                  <c:v> 16 January 2009</c:v>
                </c:pt>
                <c:pt idx="41">
                  <c:v> 26 January 2009</c:v>
                </c:pt>
                <c:pt idx="42">
                  <c:v>06 February 2009</c:v>
                </c:pt>
                <c:pt idx="43">
                  <c:v>16 February 2009</c:v>
                </c:pt>
                <c:pt idx="44">
                  <c:v>20 February 2009</c:v>
                </c:pt>
                <c:pt idx="45">
                  <c:v>27 February 2009</c:v>
                </c:pt>
                <c:pt idx="46">
                  <c:v> 06 March 2009</c:v>
                </c:pt>
                <c:pt idx="47">
                  <c:v> 13 March 2009</c:v>
                </c:pt>
                <c:pt idx="48">
                  <c:v> 23 March 2009</c:v>
                </c:pt>
                <c:pt idx="49">
                  <c:v> 31 March 2009</c:v>
                </c:pt>
                <c:pt idx="50">
                  <c:v> 10 April 2009</c:v>
                </c:pt>
                <c:pt idx="51">
                  <c:v> 20 April 2009</c:v>
                </c:pt>
                <c:pt idx="52">
                  <c:v> 30 April 2009</c:v>
                </c:pt>
                <c:pt idx="53">
                  <c:v>12.May.09</c:v>
                </c:pt>
                <c:pt idx="54">
                  <c:v>28.May.09</c:v>
                </c:pt>
                <c:pt idx="55">
                  <c:v> 10 June 2009</c:v>
                </c:pt>
                <c:pt idx="56">
                  <c:v> 22 June 2009</c:v>
                </c:pt>
                <c:pt idx="57">
                  <c:v> 30 June 2009</c:v>
                </c:pt>
                <c:pt idx="58">
                  <c:v> 10 July 2009</c:v>
                </c:pt>
                <c:pt idx="59">
                  <c:v> 27 July 2009</c:v>
                </c:pt>
                <c:pt idx="60">
                  <c:v>04 August 2009</c:v>
                </c:pt>
                <c:pt idx="61">
                  <c:v>11 August 2009</c:v>
                </c:pt>
                <c:pt idx="62">
                  <c:v>24 August 2009</c:v>
                </c:pt>
                <c:pt idx="63">
                  <c:v>31 August 2009</c:v>
                </c:pt>
                <c:pt idx="64">
                  <c:v>09 September 2009</c:v>
                </c:pt>
                <c:pt idx="65">
                  <c:v>18 September 2009</c:v>
                </c:pt>
                <c:pt idx="66">
                  <c:v>28 September 2009</c:v>
                </c:pt>
                <c:pt idx="67">
                  <c:v> 08 October 2009</c:v>
                </c:pt>
                <c:pt idx="68">
                  <c:v> 16 October 2009</c:v>
                </c:pt>
                <c:pt idx="69">
                  <c:v> 23 October 2009</c:v>
                </c:pt>
                <c:pt idx="70">
                  <c:v> 30 October 2009</c:v>
                </c:pt>
                <c:pt idx="71">
                  <c:v>03 November 2009</c:v>
                </c:pt>
                <c:pt idx="72">
                  <c:v>12 November 2009</c:v>
                </c:pt>
                <c:pt idx="73">
                  <c:v>19 November 2009</c:v>
                </c:pt>
                <c:pt idx="74">
                  <c:v>26 November 2009</c:v>
                </c:pt>
                <c:pt idx="75">
                  <c:v>02 December 2009</c:v>
                </c:pt>
                <c:pt idx="76">
                  <c:v>15 December 2009</c:v>
                </c:pt>
                <c:pt idx="77">
                  <c:v>31 December 2009</c:v>
                </c:pt>
                <c:pt idx="78">
                  <c:v> 03 January 2010</c:v>
                </c:pt>
                <c:pt idx="79">
                  <c:v>15 January 2010</c:v>
                </c:pt>
                <c:pt idx="80">
                  <c:v>29 January 2010</c:v>
                </c:pt>
                <c:pt idx="81">
                  <c:v>09 February 2010</c:v>
                </c:pt>
                <c:pt idx="82">
                  <c:v>24 February 2010</c:v>
                </c:pt>
                <c:pt idx="83">
                  <c:v> 10 March 2010</c:v>
                </c:pt>
                <c:pt idx="84">
                  <c:v> 24 March 2010</c:v>
                </c:pt>
                <c:pt idx="85">
                  <c:v> 07 April 2010</c:v>
                </c:pt>
                <c:pt idx="86">
                  <c:v> 21 April 2010</c:v>
                </c:pt>
                <c:pt idx="87">
                  <c:v> 05 May 2010</c:v>
                </c:pt>
                <c:pt idx="88">
                  <c:v> 18 May 2010</c:v>
                </c:pt>
                <c:pt idx="89">
                  <c:v> 02 June 2010</c:v>
                </c:pt>
                <c:pt idx="90">
                  <c:v> 16 June 2010</c:v>
                </c:pt>
                <c:pt idx="91">
                  <c:v> 30 June 2010</c:v>
                </c:pt>
                <c:pt idx="92">
                  <c:v> 14 July 2010</c:v>
                </c:pt>
                <c:pt idx="93">
                  <c:v> 31 July 2010</c:v>
                </c:pt>
                <c:pt idx="94">
                  <c:v>02 August 2010</c:v>
                </c:pt>
                <c:pt idx="95">
                  <c:v>06 August 2010</c:v>
                </c:pt>
                <c:pt idx="96">
                  <c:v>13 August 2010</c:v>
                </c:pt>
                <c:pt idx="97">
                  <c:v>20 August 2010</c:v>
                </c:pt>
                <c:pt idx="98">
                  <c:v>27 August 2010</c:v>
                </c:pt>
                <c:pt idx="99">
                  <c:v>2 September 2010</c:v>
                </c:pt>
                <c:pt idx="100">
                  <c:v>10 September 2010</c:v>
                </c:pt>
                <c:pt idx="101">
                  <c:v>17 September 2010</c:v>
                </c:pt>
                <c:pt idx="102">
                  <c:v>24 September 2010</c:v>
                </c:pt>
                <c:pt idx="103">
                  <c:v> 01 October 2010</c:v>
                </c:pt>
                <c:pt idx="104">
                  <c:v> 08 October 2010</c:v>
                </c:pt>
                <c:pt idx="105">
                  <c:v> 15 October 2010</c:v>
                </c:pt>
                <c:pt idx="106">
                  <c:v> 22 October 2010</c:v>
                </c:pt>
                <c:pt idx="107">
                  <c:v> 27 October 2010</c:v>
                </c:pt>
                <c:pt idx="108">
                  <c:v> 04 November 2010</c:v>
                </c:pt>
                <c:pt idx="109">
                  <c:v> 11 November 2010</c:v>
                </c:pt>
                <c:pt idx="110">
                  <c:v> 22 November 2010</c:v>
                </c:pt>
                <c:pt idx="111">
                  <c:v> 01 December 2010</c:v>
                </c:pt>
                <c:pt idx="112">
                  <c:v> 08 December 2010</c:v>
                </c:pt>
                <c:pt idx="113">
                  <c:v> 15 December 2010</c:v>
                </c:pt>
                <c:pt idx="114">
                  <c:v> 31 December 2010</c:v>
                </c:pt>
                <c:pt idx="115">
                  <c:v>  10 January 2011</c:v>
                </c:pt>
                <c:pt idx="116">
                  <c:v>  21 January 2011</c:v>
                </c:pt>
                <c:pt idx="117">
                  <c:v>  03 February 2011</c:v>
                </c:pt>
                <c:pt idx="118">
                  <c:v>  08 February 2011</c:v>
                </c:pt>
                <c:pt idx="119">
                  <c:v>  15 February 2011</c:v>
                </c:pt>
                <c:pt idx="120">
                  <c:v>  25 February 2011</c:v>
                </c:pt>
                <c:pt idx="121">
                  <c:v>  03 March 2011</c:v>
                </c:pt>
                <c:pt idx="122">
                  <c:v> 10 March 2011</c:v>
                </c:pt>
                <c:pt idx="123">
                  <c:v> 17 March 2011</c:v>
                </c:pt>
                <c:pt idx="124">
                  <c:v>  01 April 2011</c:v>
                </c:pt>
                <c:pt idx="125">
                  <c:v>  07 April 2011</c:v>
                </c:pt>
                <c:pt idx="126">
                  <c:v> 25 April 2011</c:v>
                </c:pt>
                <c:pt idx="127">
                  <c:v> 03 May 2011</c:v>
                </c:pt>
                <c:pt idx="128">
                  <c:v> 13 May 2011</c:v>
                </c:pt>
                <c:pt idx="129">
                  <c:v> 24 May 2011</c:v>
                </c:pt>
                <c:pt idx="130">
                  <c:v> 01 June 2011</c:v>
                </c:pt>
                <c:pt idx="131">
                  <c:v> 09 June 2011</c:v>
                </c:pt>
                <c:pt idx="132">
                  <c:v> 17 June 2011</c:v>
                </c:pt>
                <c:pt idx="133">
                  <c:v>  21 June 2011</c:v>
                </c:pt>
                <c:pt idx="134">
                  <c:v>  01 July 2011</c:v>
                </c:pt>
                <c:pt idx="135">
                  <c:v> 11 July 2011</c:v>
                </c:pt>
                <c:pt idx="136">
                  <c:v> 18 July 2011</c:v>
                </c:pt>
                <c:pt idx="137">
                  <c:v> 25 July 2011</c:v>
                </c:pt>
                <c:pt idx="138">
                  <c:v> 29 July 2011</c:v>
                </c:pt>
                <c:pt idx="139">
                  <c:v>01 August 2011</c:v>
                </c:pt>
                <c:pt idx="140">
                  <c:v>08 August 2011</c:v>
                </c:pt>
                <c:pt idx="141">
                  <c:v>15 August 2011</c:v>
                </c:pt>
                <c:pt idx="142">
                  <c:v>22 August 2011</c:v>
                </c:pt>
                <c:pt idx="143">
                  <c:v>29 August 2011</c:v>
                </c:pt>
                <c:pt idx="144">
                  <c:v>5 September 2011</c:v>
                </c:pt>
                <c:pt idx="145">
                  <c:v>12 September 2011</c:v>
                </c:pt>
                <c:pt idx="146">
                  <c:v>19 September 2011</c:v>
                </c:pt>
                <c:pt idx="147">
                  <c:v>26 September 2011</c:v>
                </c:pt>
                <c:pt idx="148">
                  <c:v> 03 October 2011</c:v>
                </c:pt>
                <c:pt idx="149">
                  <c:v> 10 October 2011</c:v>
                </c:pt>
                <c:pt idx="150">
                  <c:v> 17 October 2011</c:v>
                </c:pt>
                <c:pt idx="151">
                  <c:v> 24 October 2011</c:v>
                </c:pt>
                <c:pt idx="152">
                  <c:v> 31 October 2011</c:v>
                </c:pt>
                <c:pt idx="153">
                  <c:v> 10 November 2011</c:v>
                </c:pt>
                <c:pt idx="154">
                  <c:v> 14 November 2011</c:v>
                </c:pt>
                <c:pt idx="155">
                  <c:v> 21 November 2011</c:v>
                </c:pt>
                <c:pt idx="156">
                  <c:v> 28 November 2011</c:v>
                </c:pt>
                <c:pt idx="157">
                  <c:v>  05 December 2011</c:v>
                </c:pt>
                <c:pt idx="158">
                  <c:v>  12 December 2011</c:v>
                </c:pt>
                <c:pt idx="159">
                  <c:v>  19 December 2011</c:v>
                </c:pt>
                <c:pt idx="160">
                  <c:v>  26 December 2011</c:v>
                </c:pt>
                <c:pt idx="161">
                  <c:v>  02 January 2011</c:v>
                </c:pt>
                <c:pt idx="162">
                  <c:v>  09 January 2012</c:v>
                </c:pt>
                <c:pt idx="163">
                  <c:v>  16 January 2012</c:v>
                </c:pt>
                <c:pt idx="164">
                  <c:v>  23 January 2012</c:v>
                </c:pt>
                <c:pt idx="165">
                  <c:v>  30 January 2012</c:v>
                </c:pt>
                <c:pt idx="166">
                  <c:v>06 February 2012</c:v>
                </c:pt>
                <c:pt idx="167">
                  <c:v>  13 February 2012</c:v>
                </c:pt>
                <c:pt idx="168">
                  <c:v>  20 February 2012</c:v>
                </c:pt>
                <c:pt idx="169">
                  <c:v>  27 February 2012</c:v>
                </c:pt>
                <c:pt idx="170">
                  <c:v>  05 March 2012</c:v>
                </c:pt>
                <c:pt idx="171">
                  <c:v>  12 March 2012</c:v>
                </c:pt>
                <c:pt idx="172">
                  <c:v> 19 March 2012</c:v>
                </c:pt>
                <c:pt idx="173">
                  <c:v>  26 March 2012</c:v>
                </c:pt>
                <c:pt idx="174">
                  <c:v>  02 April 2012</c:v>
                </c:pt>
                <c:pt idx="175">
                  <c:v>  09 April 2012</c:v>
                </c:pt>
                <c:pt idx="176">
                  <c:v>  16 April 2012</c:v>
                </c:pt>
                <c:pt idx="177">
                  <c:v>  24 April 2012</c:v>
                </c:pt>
                <c:pt idx="178">
                  <c:v>  30 April 2012</c:v>
                </c:pt>
                <c:pt idx="179">
                  <c:v>  07 May 2012</c:v>
                </c:pt>
                <c:pt idx="180">
                  <c:v>  14 May 2012</c:v>
                </c:pt>
                <c:pt idx="181">
                  <c:v> 21 May 2012</c:v>
                </c:pt>
                <c:pt idx="182">
                  <c:v> 28 May 2012</c:v>
                </c:pt>
                <c:pt idx="183">
                  <c:v>  04 June 2012</c:v>
                </c:pt>
                <c:pt idx="184">
                  <c:v> 11 June 2012</c:v>
                </c:pt>
                <c:pt idx="185">
                  <c:v> 25 June 2012</c:v>
                </c:pt>
                <c:pt idx="186">
                  <c:v> 09 July 2012</c:v>
                </c:pt>
                <c:pt idx="187">
                  <c:v> 23 July 2012</c:v>
                </c:pt>
                <c:pt idx="188">
                  <c:v>  31 July 2012</c:v>
                </c:pt>
                <c:pt idx="189">
                  <c:v>01 August 2012</c:v>
                </c:pt>
                <c:pt idx="190">
                  <c:v>08 August 2012</c:v>
                </c:pt>
                <c:pt idx="191">
                  <c:v>15 August 2012</c:v>
                </c:pt>
                <c:pt idx="192">
                  <c:v>22 August 2012</c:v>
                </c:pt>
                <c:pt idx="193">
                  <c:v>29 August 2012</c:v>
                </c:pt>
                <c:pt idx="194">
                  <c:v>6 September 2012</c:v>
                </c:pt>
                <c:pt idx="195">
                  <c:v>12 September 2012</c:v>
                </c:pt>
                <c:pt idx="196">
                  <c:v>19 September 2012</c:v>
                </c:pt>
                <c:pt idx="197">
                  <c:v>26 September 2012</c:v>
                </c:pt>
                <c:pt idx="198">
                  <c:v> 03 October 2012</c:v>
                </c:pt>
                <c:pt idx="199">
                  <c:v> 11 October 2012</c:v>
                </c:pt>
                <c:pt idx="200">
                  <c:v> 18 October 2012</c:v>
                </c:pt>
                <c:pt idx="201">
                  <c:v> 23 October 2012</c:v>
                </c:pt>
                <c:pt idx="202">
                  <c:v> 05 November 2012</c:v>
                </c:pt>
                <c:pt idx="203">
                  <c:v> 14 November 2012</c:v>
                </c:pt>
                <c:pt idx="204">
                  <c:v> 21 November 2012</c:v>
                </c:pt>
                <c:pt idx="205">
                  <c:v> 28 November 2012</c:v>
                </c:pt>
                <c:pt idx="206">
                  <c:v>  05 December 2012</c:v>
                </c:pt>
                <c:pt idx="207">
                  <c:v>  12 December 2012</c:v>
                </c:pt>
                <c:pt idx="208">
                  <c:v>  19 December 2012</c:v>
                </c:pt>
                <c:pt idx="209">
                  <c:v>  26 December 2012</c:v>
                </c:pt>
                <c:pt idx="210">
                  <c:v>  02 January 2013</c:v>
                </c:pt>
                <c:pt idx="211">
                  <c:v>  09 January 2013</c:v>
                </c:pt>
                <c:pt idx="212">
                  <c:v>  16 January 2013</c:v>
                </c:pt>
                <c:pt idx="213">
                  <c:v>  23 January 2013</c:v>
                </c:pt>
                <c:pt idx="214">
                  <c:v>  30 January 2013</c:v>
                </c:pt>
                <c:pt idx="215">
                  <c:v>06 February 2013</c:v>
                </c:pt>
                <c:pt idx="216">
                  <c:v>  13 February 2013</c:v>
                </c:pt>
                <c:pt idx="217">
                  <c:v>  20 February 2013</c:v>
                </c:pt>
                <c:pt idx="218">
                  <c:v>  27 February 2013</c:v>
                </c:pt>
                <c:pt idx="219">
                  <c:v>  05 March 2013</c:v>
                </c:pt>
                <c:pt idx="220">
                  <c:v>  12 March 2013</c:v>
                </c:pt>
                <c:pt idx="221">
                  <c:v>  19 March 2013</c:v>
                </c:pt>
                <c:pt idx="222">
                  <c:v>  26 March 2013</c:v>
                </c:pt>
                <c:pt idx="223">
                  <c:v>  02 April 2013</c:v>
                </c:pt>
                <c:pt idx="224">
                  <c:v>  09 April 2013</c:v>
                </c:pt>
                <c:pt idx="225">
                  <c:v>  16 April 2013</c:v>
                </c:pt>
                <c:pt idx="226">
                  <c:v>  24 April 2013</c:v>
                </c:pt>
                <c:pt idx="227">
                  <c:v> 02 May 2013</c:v>
                </c:pt>
                <c:pt idx="228">
                  <c:v> 09 May 2013</c:v>
                </c:pt>
                <c:pt idx="229">
                  <c:v> 16 May 2013</c:v>
                </c:pt>
                <c:pt idx="230">
                  <c:v> 23 May 2013</c:v>
                </c:pt>
                <c:pt idx="231">
                  <c:v> 03 June 2013</c:v>
                </c:pt>
                <c:pt idx="232">
                  <c:v> 10 June 2013</c:v>
                </c:pt>
                <c:pt idx="233">
                  <c:v> 17 June 2013</c:v>
                </c:pt>
                <c:pt idx="234">
                  <c:v> 24 June 2013</c:v>
                </c:pt>
                <c:pt idx="235">
                  <c:v> 01 July 2013</c:v>
                </c:pt>
                <c:pt idx="236">
                  <c:v> 08 July 2013</c:v>
                </c:pt>
                <c:pt idx="237">
                  <c:v> 15 July 2013</c:v>
                </c:pt>
                <c:pt idx="238">
                  <c:v> 22 July 2013</c:v>
                </c:pt>
                <c:pt idx="239">
                  <c:v> 31 July 2013</c:v>
                </c:pt>
                <c:pt idx="240">
                  <c:v> 06 August 2013</c:v>
                </c:pt>
                <c:pt idx="241">
                  <c:v> 13 August 2013</c:v>
                </c:pt>
                <c:pt idx="242">
                  <c:v> 20 August 2013</c:v>
                </c:pt>
                <c:pt idx="243">
                  <c:v> 28 August 2013</c:v>
                </c:pt>
                <c:pt idx="244">
                  <c:v>6 September 2013</c:v>
                </c:pt>
                <c:pt idx="245">
                  <c:v>12 September 2013</c:v>
                </c:pt>
                <c:pt idx="246">
                  <c:v>19 September 2013</c:v>
                </c:pt>
                <c:pt idx="247">
                  <c:v>26 September 2013</c:v>
                </c:pt>
                <c:pt idx="248">
                  <c:v> 03 October 2013</c:v>
                </c:pt>
                <c:pt idx="249">
                  <c:v> 11 October 2013</c:v>
                </c:pt>
                <c:pt idx="250">
                  <c:v> 21 October 2013</c:v>
                </c:pt>
                <c:pt idx="251">
                  <c:v> 30 October 2013</c:v>
                </c:pt>
                <c:pt idx="252">
                  <c:v> 05 November 2013</c:v>
                </c:pt>
                <c:pt idx="253">
                  <c:v> 12 November 2013</c:v>
                </c:pt>
                <c:pt idx="254">
                  <c:v> 20 November 2013</c:v>
                </c:pt>
                <c:pt idx="255">
                  <c:v> 27 November 2013</c:v>
                </c:pt>
                <c:pt idx="256">
                  <c:v> 04 December 2013</c:v>
                </c:pt>
                <c:pt idx="257">
                  <c:v> 10 December 2013</c:v>
                </c:pt>
                <c:pt idx="258">
                  <c:v> 17 December 2013</c:v>
                </c:pt>
                <c:pt idx="259">
                  <c:v> 26 December 2013</c:v>
                </c:pt>
                <c:pt idx="260">
                  <c:v> 03 January 2014</c:v>
                </c:pt>
                <c:pt idx="261">
                  <c:v> 10 January 2014</c:v>
                </c:pt>
                <c:pt idx="262">
                  <c:v> 17 January 2014</c:v>
                </c:pt>
                <c:pt idx="263">
                  <c:v>  24 January 2014</c:v>
                </c:pt>
                <c:pt idx="264">
                  <c:v>  31 January 2014</c:v>
                </c:pt>
                <c:pt idx="265">
                  <c:v>  07 February 2014</c:v>
                </c:pt>
                <c:pt idx="266">
                  <c:v>  12 February 2014</c:v>
                </c:pt>
                <c:pt idx="267">
                  <c:v>  18 February 2014</c:v>
                </c:pt>
                <c:pt idx="268">
                  <c:v> 26 February 2014</c:v>
                </c:pt>
                <c:pt idx="269">
                  <c:v>  05 March 2014</c:v>
                </c:pt>
                <c:pt idx="270">
                  <c:v>  12 March 2014</c:v>
                </c:pt>
                <c:pt idx="271">
                  <c:v>  17 March 2014</c:v>
                </c:pt>
                <c:pt idx="272">
                  <c:v>  24 March 2014</c:v>
                </c:pt>
                <c:pt idx="273">
                  <c:v> 31 March 2014</c:v>
                </c:pt>
                <c:pt idx="274">
                  <c:v> 01 April 2014</c:v>
                </c:pt>
                <c:pt idx="275">
                  <c:v>  07 April 2014</c:v>
                </c:pt>
                <c:pt idx="276">
                  <c:v> 14 April 2014</c:v>
                </c:pt>
                <c:pt idx="277">
                  <c:v>  21 April 2014</c:v>
                </c:pt>
                <c:pt idx="278">
                  <c:v> 25 April 2014</c:v>
                </c:pt>
                <c:pt idx="279">
                  <c:v> 02 May 2014</c:v>
                </c:pt>
                <c:pt idx="280">
                  <c:v> 09 May 2014</c:v>
                </c:pt>
                <c:pt idx="281">
                  <c:v> 16 May 2014</c:v>
                </c:pt>
                <c:pt idx="282">
                  <c:v> 23 May 2014</c:v>
                </c:pt>
                <c:pt idx="283">
                  <c:v> 30 May 2014</c:v>
                </c:pt>
                <c:pt idx="284">
                  <c:v> 02 June 2014</c:v>
                </c:pt>
                <c:pt idx="285">
                  <c:v> 09 June 2014</c:v>
                </c:pt>
                <c:pt idx="286">
                  <c:v> 16 June 2014</c:v>
                </c:pt>
                <c:pt idx="287">
                  <c:v> 23 June 2014</c:v>
                </c:pt>
                <c:pt idx="288">
                  <c:v> 30 June 2014</c:v>
                </c:pt>
                <c:pt idx="289">
                  <c:v> 07 July 2014</c:v>
                </c:pt>
                <c:pt idx="290">
                  <c:v> 14 July 2014</c:v>
                </c:pt>
                <c:pt idx="291">
                  <c:v> 21 July 2014</c:v>
                </c:pt>
                <c:pt idx="292">
                  <c:v> 04 August 2014</c:v>
                </c:pt>
                <c:pt idx="293">
                  <c:v> 11 August 2014</c:v>
                </c:pt>
                <c:pt idx="294">
                  <c:v> 18 August 2014</c:v>
                </c:pt>
                <c:pt idx="295">
                  <c:v> 25 August 2014</c:v>
                </c:pt>
                <c:pt idx="296">
                  <c:v> 01 September 2014</c:v>
                </c:pt>
                <c:pt idx="297">
                  <c:v> 08 September 2014</c:v>
                </c:pt>
                <c:pt idx="298">
                  <c:v> 15 September 2014</c:v>
                </c:pt>
                <c:pt idx="299">
                  <c:v> 22 September 2014</c:v>
                </c:pt>
                <c:pt idx="300">
                  <c:v>01 October 2014</c:v>
                </c:pt>
              </c:strCache>
            </c:strRef>
          </c:cat>
          <c:val>
            <c:numRef>
              <c:f>YAG!$E$4:$E$304</c:f>
              <c:numCache>
                <c:formatCode>General</c:formatCode>
                <c:ptCount val="301"/>
                <c:pt idx="0">
                  <c:v>1430</c:v>
                </c:pt>
                <c:pt idx="1">
                  <c:v>1480</c:v>
                </c:pt>
                <c:pt idx="2">
                  <c:v>1730</c:v>
                </c:pt>
                <c:pt idx="3">
                  <c:v>1705</c:v>
                </c:pt>
                <c:pt idx="4">
                  <c:v>1730</c:v>
                </c:pt>
                <c:pt idx="5">
                  <c:v>1730</c:v>
                </c:pt>
                <c:pt idx="6">
                  <c:v>1730</c:v>
                </c:pt>
                <c:pt idx="7">
                  <c:v>1730</c:v>
                </c:pt>
                <c:pt idx="8">
                  <c:v>1740</c:v>
                </c:pt>
                <c:pt idx="9">
                  <c:v>1780</c:v>
                </c:pt>
                <c:pt idx="10">
                  <c:v>1760</c:v>
                </c:pt>
                <c:pt idx="11">
                  <c:v>1760</c:v>
                </c:pt>
                <c:pt idx="12">
                  <c:v>1730</c:v>
                </c:pt>
                <c:pt idx="13">
                  <c:v>1805</c:v>
                </c:pt>
                <c:pt idx="14">
                  <c:v>1830</c:v>
                </c:pt>
                <c:pt idx="15">
                  <c:v>1850</c:v>
                </c:pt>
                <c:pt idx="16">
                  <c:v>1940</c:v>
                </c:pt>
                <c:pt idx="17">
                  <c:v>1755</c:v>
                </c:pt>
                <c:pt idx="18">
                  <c:v>1470</c:v>
                </c:pt>
                <c:pt idx="19">
                  <c:v>1430</c:v>
                </c:pt>
                <c:pt idx="20">
                  <c:v>1395</c:v>
                </c:pt>
                <c:pt idx="21">
                  <c:v>1305</c:v>
                </c:pt>
                <c:pt idx="22">
                  <c:v>1230</c:v>
                </c:pt>
                <c:pt idx="23">
                  <c:v>1205</c:v>
                </c:pt>
                <c:pt idx="24">
                  <c:v>1180</c:v>
                </c:pt>
                <c:pt idx="25">
                  <c:v>1105</c:v>
                </c:pt>
                <c:pt idx="26">
                  <c:v>1005</c:v>
                </c:pt>
                <c:pt idx="27">
                  <c:v>1005</c:v>
                </c:pt>
                <c:pt idx="28">
                  <c:v>1030</c:v>
                </c:pt>
                <c:pt idx="29">
                  <c:v>955</c:v>
                </c:pt>
                <c:pt idx="30">
                  <c:v>855</c:v>
                </c:pt>
                <c:pt idx="31">
                  <c:v>780</c:v>
                </c:pt>
                <c:pt idx="32">
                  <c:v>770</c:v>
                </c:pt>
                <c:pt idx="33">
                  <c:v>770</c:v>
                </c:pt>
                <c:pt idx="34">
                  <c:v>740</c:v>
                </c:pt>
                <c:pt idx="35">
                  <c:v>730</c:v>
                </c:pt>
                <c:pt idx="36">
                  <c:v>695</c:v>
                </c:pt>
                <c:pt idx="37">
                  <c:v>665</c:v>
                </c:pt>
                <c:pt idx="38">
                  <c:v>730</c:v>
                </c:pt>
                <c:pt idx="39">
                  <c:v>640</c:v>
                </c:pt>
                <c:pt idx="40">
                  <c:v>730</c:v>
                </c:pt>
                <c:pt idx="41">
                  <c:v>740</c:v>
                </c:pt>
                <c:pt idx="42">
                  <c:v>735</c:v>
                </c:pt>
                <c:pt idx="43">
                  <c:v>765</c:v>
                </c:pt>
                <c:pt idx="44">
                  <c:v>730</c:v>
                </c:pt>
                <c:pt idx="45">
                  <c:v>720</c:v>
                </c:pt>
                <c:pt idx="46">
                  <c:v>710</c:v>
                </c:pt>
                <c:pt idx="47">
                  <c:v>690</c:v>
                </c:pt>
                <c:pt idx="48">
                  <c:v>715</c:v>
                </c:pt>
                <c:pt idx="49">
                  <c:v>720</c:v>
                </c:pt>
                <c:pt idx="50">
                  <c:v>750</c:v>
                </c:pt>
                <c:pt idx="51">
                  <c:v>790</c:v>
                </c:pt>
                <c:pt idx="52">
                  <c:v>810</c:v>
                </c:pt>
                <c:pt idx="53">
                  <c:v>870</c:v>
                </c:pt>
                <c:pt idx="54">
                  <c:v>860</c:v>
                </c:pt>
                <c:pt idx="55">
                  <c:v>890</c:v>
                </c:pt>
                <c:pt idx="56">
                  <c:v>830</c:v>
                </c:pt>
                <c:pt idx="57">
                  <c:v>800</c:v>
                </c:pt>
                <c:pt idx="58">
                  <c:v>770</c:v>
                </c:pt>
                <c:pt idx="59">
                  <c:v>770</c:v>
                </c:pt>
                <c:pt idx="60">
                  <c:v>805</c:v>
                </c:pt>
                <c:pt idx="61">
                  <c:v>790</c:v>
                </c:pt>
                <c:pt idx="62">
                  <c:v>795</c:v>
                </c:pt>
                <c:pt idx="63">
                  <c:v>780</c:v>
                </c:pt>
                <c:pt idx="64">
                  <c:v>760</c:v>
                </c:pt>
                <c:pt idx="65">
                  <c:v>775</c:v>
                </c:pt>
                <c:pt idx="66">
                  <c:v>775</c:v>
                </c:pt>
                <c:pt idx="67">
                  <c:v>775</c:v>
                </c:pt>
                <c:pt idx="68">
                  <c:v>810</c:v>
                </c:pt>
                <c:pt idx="69">
                  <c:v>820</c:v>
                </c:pt>
                <c:pt idx="70">
                  <c:v>830</c:v>
                </c:pt>
                <c:pt idx="71">
                  <c:v>820</c:v>
                </c:pt>
                <c:pt idx="72">
                  <c:v>845</c:v>
                </c:pt>
                <c:pt idx="73">
                  <c:v>885</c:v>
                </c:pt>
                <c:pt idx="74">
                  <c:v>915</c:v>
                </c:pt>
                <c:pt idx="75">
                  <c:v>915</c:v>
                </c:pt>
                <c:pt idx="76">
                  <c:v>930</c:v>
                </c:pt>
                <c:pt idx="77">
                  <c:v>920</c:v>
                </c:pt>
                <c:pt idx="78">
                  <c:v>800</c:v>
                </c:pt>
                <c:pt idx="79">
                  <c:v>750</c:v>
                </c:pt>
                <c:pt idx="80">
                  <c:v>750</c:v>
                </c:pt>
                <c:pt idx="81">
                  <c:v>780</c:v>
                </c:pt>
                <c:pt idx="82">
                  <c:v>800</c:v>
                </c:pt>
                <c:pt idx="83">
                  <c:v>800</c:v>
                </c:pt>
                <c:pt idx="84">
                  <c:v>800</c:v>
                </c:pt>
                <c:pt idx="85">
                  <c:v>850</c:v>
                </c:pt>
                <c:pt idx="86">
                  <c:v>850</c:v>
                </c:pt>
                <c:pt idx="87">
                  <c:v>840</c:v>
                </c:pt>
                <c:pt idx="88">
                  <c:v>880</c:v>
                </c:pt>
                <c:pt idx="89">
                  <c:v>850</c:v>
                </c:pt>
                <c:pt idx="90">
                  <c:v>850</c:v>
                </c:pt>
                <c:pt idx="91">
                  <c:v>850</c:v>
                </c:pt>
                <c:pt idx="92">
                  <c:v>820</c:v>
                </c:pt>
                <c:pt idx="93">
                  <c:v>950</c:v>
                </c:pt>
                <c:pt idx="94">
                  <c:v>915</c:v>
                </c:pt>
                <c:pt idx="95">
                  <c:v>975</c:v>
                </c:pt>
                <c:pt idx="96">
                  <c:v>1075</c:v>
                </c:pt>
                <c:pt idx="97">
                  <c:v>1070</c:v>
                </c:pt>
                <c:pt idx="98">
                  <c:v>970</c:v>
                </c:pt>
                <c:pt idx="99">
                  <c:v>990</c:v>
                </c:pt>
                <c:pt idx="100">
                  <c:v>1010</c:v>
                </c:pt>
                <c:pt idx="101">
                  <c:v>1085</c:v>
                </c:pt>
                <c:pt idx="102">
                  <c:v>1150</c:v>
                </c:pt>
                <c:pt idx="103">
                  <c:v>1160</c:v>
                </c:pt>
                <c:pt idx="104">
                  <c:v>1180</c:v>
                </c:pt>
                <c:pt idx="105">
                  <c:v>1265</c:v>
                </c:pt>
                <c:pt idx="106">
                  <c:v>1275</c:v>
                </c:pt>
                <c:pt idx="107">
                  <c:v>1300</c:v>
                </c:pt>
                <c:pt idx="108">
                  <c:v>1315</c:v>
                </c:pt>
                <c:pt idx="109">
                  <c:v>1430</c:v>
                </c:pt>
                <c:pt idx="110">
                  <c:v>1360</c:v>
                </c:pt>
                <c:pt idx="111">
                  <c:v>1330</c:v>
                </c:pt>
                <c:pt idx="112">
                  <c:v>1345</c:v>
                </c:pt>
                <c:pt idx="113">
                  <c:v>1375</c:v>
                </c:pt>
                <c:pt idx="114">
                  <c:v>1400</c:v>
                </c:pt>
                <c:pt idx="115">
                  <c:v>1410</c:v>
                </c:pt>
                <c:pt idx="116">
                  <c:v>1410</c:v>
                </c:pt>
                <c:pt idx="117">
                  <c:v>1400</c:v>
                </c:pt>
                <c:pt idx="118">
                  <c:v>1410</c:v>
                </c:pt>
                <c:pt idx="119">
                  <c:v>1375</c:v>
                </c:pt>
                <c:pt idx="120">
                  <c:v>1360</c:v>
                </c:pt>
                <c:pt idx="121">
                  <c:v>1360</c:v>
                </c:pt>
                <c:pt idx="122">
                  <c:v>1355</c:v>
                </c:pt>
                <c:pt idx="123">
                  <c:v>1275</c:v>
                </c:pt>
                <c:pt idx="124">
                  <c:v>1315</c:v>
                </c:pt>
                <c:pt idx="125">
                  <c:v>1330</c:v>
                </c:pt>
                <c:pt idx="126">
                  <c:v>1375</c:v>
                </c:pt>
                <c:pt idx="127">
                  <c:v>1375</c:v>
                </c:pt>
                <c:pt idx="128">
                  <c:v>1335</c:v>
                </c:pt>
                <c:pt idx="129">
                  <c:v>1365</c:v>
                </c:pt>
                <c:pt idx="130">
                  <c:v>1390</c:v>
                </c:pt>
                <c:pt idx="131">
                  <c:v>1400</c:v>
                </c:pt>
                <c:pt idx="132">
                  <c:v>1380</c:v>
                </c:pt>
                <c:pt idx="133">
                  <c:v>1395</c:v>
                </c:pt>
                <c:pt idx="134">
                  <c:v>1375</c:v>
                </c:pt>
                <c:pt idx="135">
                  <c:v>1330</c:v>
                </c:pt>
                <c:pt idx="136">
                  <c:v>1360</c:v>
                </c:pt>
                <c:pt idx="137">
                  <c:v>1320</c:v>
                </c:pt>
                <c:pt idx="138">
                  <c:v>1360</c:v>
                </c:pt>
                <c:pt idx="139">
                  <c:v>1360</c:v>
                </c:pt>
                <c:pt idx="140">
                  <c:v>1335</c:v>
                </c:pt>
                <c:pt idx="141">
                  <c:v>1340</c:v>
                </c:pt>
                <c:pt idx="142">
                  <c:v>1235</c:v>
                </c:pt>
                <c:pt idx="143">
                  <c:v>1245</c:v>
                </c:pt>
                <c:pt idx="144">
                  <c:v>1275</c:v>
                </c:pt>
                <c:pt idx="145">
                  <c:v>1275</c:v>
                </c:pt>
                <c:pt idx="146">
                  <c:v>1225</c:v>
                </c:pt>
                <c:pt idx="147">
                  <c:v>1185</c:v>
                </c:pt>
                <c:pt idx="148">
                  <c:v>1115</c:v>
                </c:pt>
                <c:pt idx="149">
                  <c:v>1075</c:v>
                </c:pt>
                <c:pt idx="150">
                  <c:v>1115</c:v>
                </c:pt>
                <c:pt idx="151">
                  <c:v>1110</c:v>
                </c:pt>
                <c:pt idx="152">
                  <c:v>1160</c:v>
                </c:pt>
                <c:pt idx="153">
                  <c:v>1145</c:v>
                </c:pt>
                <c:pt idx="154">
                  <c:v>1150</c:v>
                </c:pt>
                <c:pt idx="155">
                  <c:v>1165</c:v>
                </c:pt>
                <c:pt idx="156">
                  <c:v>1110</c:v>
                </c:pt>
                <c:pt idx="157">
                  <c:v>1120</c:v>
                </c:pt>
                <c:pt idx="158">
                  <c:v>1120</c:v>
                </c:pt>
                <c:pt idx="159">
                  <c:v>1115</c:v>
                </c:pt>
                <c:pt idx="160">
                  <c:v>1120</c:v>
                </c:pt>
                <c:pt idx="161">
                  <c:v>1115</c:v>
                </c:pt>
                <c:pt idx="162">
                  <c:v>1120</c:v>
                </c:pt>
                <c:pt idx="163">
                  <c:v>1115</c:v>
                </c:pt>
                <c:pt idx="164">
                  <c:v>1110</c:v>
                </c:pt>
                <c:pt idx="165">
                  <c:v>1130</c:v>
                </c:pt>
                <c:pt idx="166">
                  <c:v>1140</c:v>
                </c:pt>
                <c:pt idx="167">
                  <c:v>1150</c:v>
                </c:pt>
                <c:pt idx="168">
                  <c:v>1175</c:v>
                </c:pt>
                <c:pt idx="169">
                  <c:v>1195</c:v>
                </c:pt>
                <c:pt idx="170">
                  <c:v>1195</c:v>
                </c:pt>
                <c:pt idx="171">
                  <c:v>1180</c:v>
                </c:pt>
                <c:pt idx="172">
                  <c:v>1200</c:v>
                </c:pt>
                <c:pt idx="173">
                  <c:v>1180</c:v>
                </c:pt>
                <c:pt idx="174">
                  <c:v>1185</c:v>
                </c:pt>
                <c:pt idx="175">
                  <c:v>1230</c:v>
                </c:pt>
                <c:pt idx="176">
                  <c:v>1245</c:v>
                </c:pt>
                <c:pt idx="177">
                  <c:v>1235</c:v>
                </c:pt>
                <c:pt idx="178">
                  <c:v>1245</c:v>
                </c:pt>
                <c:pt idx="179">
                  <c:v>1240</c:v>
                </c:pt>
                <c:pt idx="180">
                  <c:v>1215</c:v>
                </c:pt>
                <c:pt idx="181">
                  <c:v>1180</c:v>
                </c:pt>
                <c:pt idx="182">
                  <c:v>1175</c:v>
                </c:pt>
                <c:pt idx="183">
                  <c:v>1140</c:v>
                </c:pt>
                <c:pt idx="184">
                  <c:v>1120</c:v>
                </c:pt>
                <c:pt idx="185">
                  <c:v>1120</c:v>
                </c:pt>
                <c:pt idx="186">
                  <c:v>1170</c:v>
                </c:pt>
                <c:pt idx="187">
                  <c:v>1195</c:v>
                </c:pt>
                <c:pt idx="188">
                  <c:v>1185</c:v>
                </c:pt>
                <c:pt idx="189">
                  <c:v>1190</c:v>
                </c:pt>
                <c:pt idx="190">
                  <c:v>1200</c:v>
                </c:pt>
                <c:pt idx="191">
                  <c:v>1205</c:v>
                </c:pt>
                <c:pt idx="192">
                  <c:v>1230</c:v>
                </c:pt>
                <c:pt idx="193">
                  <c:v>1255</c:v>
                </c:pt>
                <c:pt idx="194">
                  <c:v>1280</c:v>
                </c:pt>
                <c:pt idx="195">
                  <c:v>1275</c:v>
                </c:pt>
                <c:pt idx="196">
                  <c:v>1240</c:v>
                </c:pt>
                <c:pt idx="197">
                  <c:v>1210</c:v>
                </c:pt>
                <c:pt idx="198">
                  <c:v>1140</c:v>
                </c:pt>
                <c:pt idx="199">
                  <c:v>1150</c:v>
                </c:pt>
                <c:pt idx="200">
                  <c:v>1160</c:v>
                </c:pt>
                <c:pt idx="201">
                  <c:v>1170</c:v>
                </c:pt>
                <c:pt idx="202">
                  <c:v>1170</c:v>
                </c:pt>
                <c:pt idx="203">
                  <c:v>1150</c:v>
                </c:pt>
                <c:pt idx="204">
                  <c:v>1170</c:v>
                </c:pt>
                <c:pt idx="205">
                  <c:v>1190</c:v>
                </c:pt>
                <c:pt idx="206">
                  <c:v>1195</c:v>
                </c:pt>
                <c:pt idx="207">
                  <c:v>1195</c:v>
                </c:pt>
                <c:pt idx="208">
                  <c:v>1185</c:v>
                </c:pt>
                <c:pt idx="209">
                  <c:v>1190</c:v>
                </c:pt>
                <c:pt idx="210">
                  <c:v>1185</c:v>
                </c:pt>
                <c:pt idx="211">
                  <c:v>1180</c:v>
                </c:pt>
                <c:pt idx="212">
                  <c:v>1195</c:v>
                </c:pt>
                <c:pt idx="213">
                  <c:v>1200</c:v>
                </c:pt>
                <c:pt idx="214">
                  <c:v>1195</c:v>
                </c:pt>
                <c:pt idx="215">
                  <c:v>1215</c:v>
                </c:pt>
                <c:pt idx="216">
                  <c:v>1185</c:v>
                </c:pt>
                <c:pt idx="217">
                  <c:v>1195</c:v>
                </c:pt>
                <c:pt idx="218">
                  <c:v>1160</c:v>
                </c:pt>
                <c:pt idx="219">
                  <c:v>1175</c:v>
                </c:pt>
                <c:pt idx="220">
                  <c:v>1160</c:v>
                </c:pt>
                <c:pt idx="221">
                  <c:v>1145</c:v>
                </c:pt>
                <c:pt idx="222">
                  <c:v>1140</c:v>
                </c:pt>
                <c:pt idx="223">
                  <c:v>1135</c:v>
                </c:pt>
                <c:pt idx="224">
                  <c:v>1135</c:v>
                </c:pt>
                <c:pt idx="225">
                  <c:v>1125</c:v>
                </c:pt>
                <c:pt idx="226">
                  <c:v>1125</c:v>
                </c:pt>
                <c:pt idx="227">
                  <c:v>1125</c:v>
                </c:pt>
                <c:pt idx="228">
                  <c:v>1130</c:v>
                </c:pt>
                <c:pt idx="229">
                  <c:v>1135</c:v>
                </c:pt>
                <c:pt idx="230">
                  <c:v>1150</c:v>
                </c:pt>
                <c:pt idx="231">
                  <c:v>1155</c:v>
                </c:pt>
                <c:pt idx="232">
                  <c:v>1155</c:v>
                </c:pt>
                <c:pt idx="233">
                  <c:v>1145</c:v>
                </c:pt>
                <c:pt idx="234">
                  <c:v>1165</c:v>
                </c:pt>
                <c:pt idx="235">
                  <c:v>1160</c:v>
                </c:pt>
                <c:pt idx="236">
                  <c:v>1155</c:v>
                </c:pt>
                <c:pt idx="237">
                  <c:v>1140</c:v>
                </c:pt>
                <c:pt idx="238">
                  <c:v>1100</c:v>
                </c:pt>
                <c:pt idx="239">
                  <c:v>1015</c:v>
                </c:pt>
                <c:pt idx="240">
                  <c:v>895</c:v>
                </c:pt>
                <c:pt idx="241">
                  <c:v>860</c:v>
                </c:pt>
                <c:pt idx="242">
                  <c:v>900</c:v>
                </c:pt>
                <c:pt idx="243">
                  <c:v>905</c:v>
                </c:pt>
                <c:pt idx="244">
                  <c:v>900</c:v>
                </c:pt>
                <c:pt idx="245">
                  <c:v>885</c:v>
                </c:pt>
                <c:pt idx="246">
                  <c:v>895</c:v>
                </c:pt>
                <c:pt idx="247">
                  <c:v>905</c:v>
                </c:pt>
                <c:pt idx="248">
                  <c:v>905</c:v>
                </c:pt>
                <c:pt idx="249">
                  <c:v>920</c:v>
                </c:pt>
                <c:pt idx="250">
                  <c:v>925</c:v>
                </c:pt>
                <c:pt idx="251">
                  <c:v>955</c:v>
                </c:pt>
                <c:pt idx="252">
                  <c:v>960</c:v>
                </c:pt>
                <c:pt idx="253">
                  <c:v>945</c:v>
                </c:pt>
                <c:pt idx="254">
                  <c:v>930</c:v>
                </c:pt>
                <c:pt idx="255">
                  <c:v>930</c:v>
                </c:pt>
                <c:pt idx="256">
                  <c:v>925</c:v>
                </c:pt>
                <c:pt idx="257">
                  <c:v>920</c:v>
                </c:pt>
                <c:pt idx="258">
                  <c:v>905</c:v>
                </c:pt>
                <c:pt idx="259">
                  <c:v>895</c:v>
                </c:pt>
                <c:pt idx="260">
                  <c:v>880</c:v>
                </c:pt>
                <c:pt idx="261">
                  <c:v>865</c:v>
                </c:pt>
                <c:pt idx="262">
                  <c:v>855</c:v>
                </c:pt>
                <c:pt idx="263">
                  <c:v>855</c:v>
                </c:pt>
                <c:pt idx="264">
                  <c:v>845</c:v>
                </c:pt>
                <c:pt idx="265">
                  <c:v>860</c:v>
                </c:pt>
                <c:pt idx="266">
                  <c:v>860</c:v>
                </c:pt>
                <c:pt idx="267">
                  <c:v>870</c:v>
                </c:pt>
                <c:pt idx="268">
                  <c:v>900</c:v>
                </c:pt>
                <c:pt idx="269">
                  <c:v>925</c:v>
                </c:pt>
                <c:pt idx="270">
                  <c:v>950</c:v>
                </c:pt>
                <c:pt idx="271">
                  <c:v>935</c:v>
                </c:pt>
                <c:pt idx="272">
                  <c:v>900</c:v>
                </c:pt>
                <c:pt idx="273">
                  <c:v>885</c:v>
                </c:pt>
                <c:pt idx="274">
                  <c:v>885</c:v>
                </c:pt>
                <c:pt idx="275">
                  <c:v>890</c:v>
                </c:pt>
                <c:pt idx="276">
                  <c:v>890</c:v>
                </c:pt>
                <c:pt idx="277">
                  <c:v>895</c:v>
                </c:pt>
                <c:pt idx="278">
                  <c:v>895</c:v>
                </c:pt>
                <c:pt idx="279">
                  <c:v>890</c:v>
                </c:pt>
                <c:pt idx="280">
                  <c:v>900</c:v>
                </c:pt>
                <c:pt idx="281">
                  <c:v>900</c:v>
                </c:pt>
                <c:pt idx="282">
                  <c:v>900</c:v>
                </c:pt>
                <c:pt idx="283">
                  <c:v>895</c:v>
                </c:pt>
                <c:pt idx="284">
                  <c:v>890</c:v>
                </c:pt>
                <c:pt idx="285">
                  <c:v>890</c:v>
                </c:pt>
                <c:pt idx="286">
                  <c:v>900</c:v>
                </c:pt>
                <c:pt idx="287">
                  <c:v>900</c:v>
                </c:pt>
                <c:pt idx="288">
                  <c:v>900</c:v>
                </c:pt>
                <c:pt idx="289">
                  <c:v>900</c:v>
                </c:pt>
                <c:pt idx="290">
                  <c:v>880</c:v>
                </c:pt>
                <c:pt idx="291">
                  <c:v>855</c:v>
                </c:pt>
                <c:pt idx="292">
                  <c:v>840</c:v>
                </c:pt>
                <c:pt idx="293">
                  <c:v>825</c:v>
                </c:pt>
                <c:pt idx="294">
                  <c:v>800</c:v>
                </c:pt>
                <c:pt idx="295">
                  <c:v>780</c:v>
                </c:pt>
                <c:pt idx="296">
                  <c:v>780</c:v>
                </c:pt>
                <c:pt idx="297">
                  <c:v>785</c:v>
                </c:pt>
                <c:pt idx="298">
                  <c:v>785</c:v>
                </c:pt>
                <c:pt idx="299">
                  <c:v>795</c:v>
                </c:pt>
                <c:pt idx="300">
                  <c:v>805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3949656"/>
        <c:axId val="303949264"/>
      </c:lineChart>
      <c:catAx>
        <c:axId val="303949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tr-TR"/>
          </a:p>
        </c:txPr>
        <c:crossAx val="303949264"/>
        <c:crosses val="autoZero"/>
        <c:auto val="1"/>
        <c:lblAlgn val="ctr"/>
        <c:lblOffset val="100"/>
        <c:noMultiLvlLbl val="0"/>
      </c:catAx>
      <c:valAx>
        <c:axId val="303949264"/>
        <c:scaling>
          <c:orientation val="minMax"/>
          <c:min val="5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1" i="0" u="none" strike="noStrike" baseline="0">
                <a:solidFill>
                  <a:srgbClr val="008000"/>
                </a:solidFill>
                <a:latin typeface="Calibri"/>
                <a:ea typeface="Calibri"/>
                <a:cs typeface="Calibri"/>
              </a:defRPr>
            </a:pPr>
            <a:endParaRPr lang="tr-TR"/>
          </a:p>
        </c:txPr>
        <c:crossAx val="303949656"/>
        <c:crosses val="autoZero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tr-T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194901841507575E-3"/>
          <c:y val="2.8675657042672581E-2"/>
          <c:w val="0.88803907944654603"/>
          <c:h val="0.95441221903806728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37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7604920036207269"/>
                  <c:y val="-0.3282262777499608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008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Sayfa8!$A$3:$D$3</c:f>
              <c:strCache>
                <c:ptCount val="4"/>
                <c:pt idx="0">
                  <c:v>Egypt</c:v>
                </c:pt>
                <c:pt idx="1">
                  <c:v>Algeria</c:v>
                </c:pt>
                <c:pt idx="2">
                  <c:v>Morocco</c:v>
                </c:pt>
                <c:pt idx="3">
                  <c:v>Libya</c:v>
                </c:pt>
              </c:strCache>
            </c:strRef>
          </c:cat>
          <c:val>
            <c:numRef>
              <c:f>Sayfa8!$A$4:$D$4</c:f>
              <c:numCache>
                <c:formatCode>General</c:formatCode>
                <c:ptCount val="4"/>
                <c:pt idx="0">
                  <c:v>751</c:v>
                </c:pt>
                <c:pt idx="1">
                  <c:v>108</c:v>
                </c:pt>
                <c:pt idx="2">
                  <c:v>42</c:v>
                </c:pt>
                <c:pt idx="3">
                  <c:v>14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091290858392778"/>
          <c:y val="0.36808657485545748"/>
          <c:w val="0.12041319179471861"/>
          <c:h val="0.343555434479882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2000" b="1" dirty="0" smtClean="0"/>
              <a:t>2013/14</a:t>
            </a:r>
            <a:r>
              <a:rPr lang="tr-TR" sz="2000" b="1" baseline="0" dirty="0" smtClean="0"/>
              <a:t> SEASON WORLD SUNOIL IMPORTS ( THD T </a:t>
            </a:r>
            <a:r>
              <a:rPr lang="tr-TR" baseline="0" dirty="0" smtClean="0"/>
              <a:t>) </a:t>
            </a:r>
            <a:endParaRPr lang="tr-TR" dirty="0"/>
          </a:p>
        </c:rich>
      </c:tx>
      <c:layout>
        <c:manualLayout>
          <c:xMode val="edge"/>
          <c:yMode val="edge"/>
          <c:x val="0.1179510147020701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1507525340001988"/>
          <c:w val="0.85831666851831279"/>
          <c:h val="0.88456891541965421"/>
        </c:manualLayout>
      </c:layout>
      <c:pie3DChart>
        <c:varyColors val="1"/>
        <c:ser>
          <c:idx val="0"/>
          <c:order val="0"/>
          <c:explosion val="1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5652624245454208"/>
                  <c:y val="9.1011059773368791E-2"/>
                </c:manualLayout>
              </c:layout>
              <c:tx>
                <c:rich>
                  <a:bodyPr/>
                  <a:lstStyle/>
                  <a:p>
                    <a:fld id="{C919F819-748E-4EBE-8EA7-4A602732EF3B}" type="CATEGORYNAME">
                      <a:rPr lang="en-US">
                        <a:solidFill>
                          <a:srgbClr val="008000"/>
                        </a:solidFill>
                      </a:rPr>
                      <a:pPr/>
                      <a:t>[KATEGORİ ADI]</a:t>
                    </a:fld>
                    <a:r>
                      <a:rPr lang="en-US" baseline="0" dirty="0">
                        <a:solidFill>
                          <a:srgbClr val="008000"/>
                        </a:solidFill>
                      </a:rPr>
                      <a:t> </a:t>
                    </a:r>
                    <a:fld id="{4D3A5CB9-37A9-4BC0-84F0-492B823AB7C4}" type="VALUE">
                      <a:rPr lang="en-US" baseline="0">
                        <a:solidFill>
                          <a:srgbClr val="008000"/>
                        </a:solidFill>
                      </a:rPr>
                      <a:pPr/>
                      <a:t>[DEĞER]</a:t>
                    </a:fld>
                    <a:r>
                      <a:rPr lang="en-US" baseline="0" dirty="0">
                        <a:solidFill>
                          <a:srgbClr val="008000"/>
                        </a:solidFill>
                      </a:rPr>
                      <a:t> </a:t>
                    </a:r>
                    <a:fld id="{DFF7A241-BDE8-4892-8C17-CBC0E1D10515}" type="PERCENTAGE">
                      <a:rPr lang="en-US" baseline="0">
                        <a:solidFill>
                          <a:srgbClr val="008000"/>
                        </a:solidFill>
                      </a:rPr>
                      <a:pPr/>
                      <a:t>[YÜZDE]</a:t>
                    </a:fld>
                    <a:endParaRPr lang="en-US" baseline="0" dirty="0">
                      <a:solidFill>
                        <a:srgbClr val="008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640727419175645"/>
                      <c:h val="0.1944131929032592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0695113737362517"/>
                  <c:y val="-0.2940807502870051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Sayfa12!$A$3:$B$3</c:f>
              <c:strCache>
                <c:ptCount val="2"/>
                <c:pt idx="0">
                  <c:v>NORTH AFRICA</c:v>
                </c:pt>
                <c:pt idx="1">
                  <c:v>OTHERS</c:v>
                </c:pt>
              </c:strCache>
            </c:strRef>
          </c:cat>
          <c:val>
            <c:numRef>
              <c:f>Sayfa12!$A$4:$B$4</c:f>
              <c:numCache>
                <c:formatCode>General</c:formatCode>
                <c:ptCount val="2"/>
                <c:pt idx="0">
                  <c:v>915</c:v>
                </c:pt>
                <c:pt idx="1">
                  <c:v>7215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800" b="1" dirty="0" smtClean="0"/>
              <a:t>EGYPTIAN</a:t>
            </a:r>
            <a:r>
              <a:rPr lang="tr-TR" sz="1800" b="1" baseline="0" dirty="0" smtClean="0"/>
              <a:t> TENDERS SUNOIL C&amp;F PURCHASING PRICES, $/MT</a:t>
            </a:r>
            <a:endParaRPr lang="en-US" sz="18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Sayfa13!$B$3</c:f>
              <c:strCache>
                <c:ptCount val="1"/>
                <c:pt idx="0">
                  <c:v>Price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8566118916080031E-2"/>
                  <c:y val="-3.6373419830989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0"/>
              <c:layout>
                <c:manualLayout>
                  <c:x val="-2.0406364398446085E-2"/>
                  <c:y val="-0.1479995541986192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Sayfa13!$A$4:$A$134</c:f>
              <c:strCache>
                <c:ptCount val="131"/>
                <c:pt idx="0">
                  <c:v>04.01.2011</c:v>
                </c:pt>
                <c:pt idx="1">
                  <c:v>12.01.2011</c:v>
                </c:pt>
                <c:pt idx="2">
                  <c:v>16.02.2011</c:v>
                </c:pt>
                <c:pt idx="3">
                  <c:v>22.02.2011</c:v>
                </c:pt>
                <c:pt idx="4">
                  <c:v>22.02.2011</c:v>
                </c:pt>
                <c:pt idx="5">
                  <c:v>16.03.2011</c:v>
                </c:pt>
                <c:pt idx="6">
                  <c:v>16.03.2011</c:v>
                </c:pt>
                <c:pt idx="7">
                  <c:v>05.04.2011</c:v>
                </c:pt>
                <c:pt idx="8">
                  <c:v>05.04.2011</c:v>
                </c:pt>
                <c:pt idx="9">
                  <c:v>12.04.2011</c:v>
                </c:pt>
                <c:pt idx="10">
                  <c:v>05.05.2011</c:v>
                </c:pt>
                <c:pt idx="11">
                  <c:v>10.05.2011</c:v>
                </c:pt>
                <c:pt idx="12">
                  <c:v>02.06.2011</c:v>
                </c:pt>
                <c:pt idx="13">
                  <c:v>15.06.2011</c:v>
                </c:pt>
                <c:pt idx="14">
                  <c:v>21.06.2011</c:v>
                </c:pt>
                <c:pt idx="15">
                  <c:v>12.07.2011</c:v>
                </c:pt>
                <c:pt idx="16">
                  <c:v>20.07.2011</c:v>
                </c:pt>
                <c:pt idx="17">
                  <c:v>23.08.2011</c:v>
                </c:pt>
                <c:pt idx="18">
                  <c:v>23.08.2011</c:v>
                </c:pt>
                <c:pt idx="19">
                  <c:v>23.08.2011</c:v>
                </c:pt>
                <c:pt idx="20">
                  <c:v>06.09.2011</c:v>
                </c:pt>
                <c:pt idx="21">
                  <c:v>14.09.2011</c:v>
                </c:pt>
                <c:pt idx="22">
                  <c:v>14.09.2011</c:v>
                </c:pt>
                <c:pt idx="23">
                  <c:v>29.09.2011</c:v>
                </c:pt>
                <c:pt idx="24">
                  <c:v>04.10.2011</c:v>
                </c:pt>
                <c:pt idx="25">
                  <c:v>27.10.2011</c:v>
                </c:pt>
                <c:pt idx="26">
                  <c:v>14.09.2011</c:v>
                </c:pt>
                <c:pt idx="27">
                  <c:v>14.09.2011</c:v>
                </c:pt>
                <c:pt idx="28">
                  <c:v>16.11.2011</c:v>
                </c:pt>
                <c:pt idx="29">
                  <c:v>30.11.2011</c:v>
                </c:pt>
                <c:pt idx="30">
                  <c:v>30.11.2011</c:v>
                </c:pt>
                <c:pt idx="31">
                  <c:v>07.12.2011</c:v>
                </c:pt>
                <c:pt idx="32">
                  <c:v>20.12.2011</c:v>
                </c:pt>
                <c:pt idx="33">
                  <c:v>03.01.2012</c:v>
                </c:pt>
                <c:pt idx="34">
                  <c:v>04.01.2012</c:v>
                </c:pt>
                <c:pt idx="35">
                  <c:v>17.01.2012</c:v>
                </c:pt>
                <c:pt idx="36">
                  <c:v>24.01.2012</c:v>
                </c:pt>
                <c:pt idx="37">
                  <c:v>24.01.2012</c:v>
                </c:pt>
                <c:pt idx="38">
                  <c:v>26.01.2012</c:v>
                </c:pt>
                <c:pt idx="39">
                  <c:v>26.01.2012</c:v>
                </c:pt>
                <c:pt idx="40">
                  <c:v>31.01.2012</c:v>
                </c:pt>
                <c:pt idx="41">
                  <c:v>31.01.2012</c:v>
                </c:pt>
                <c:pt idx="42">
                  <c:v>31.01.2012</c:v>
                </c:pt>
                <c:pt idx="43">
                  <c:v>07.02.2012</c:v>
                </c:pt>
                <c:pt idx="44">
                  <c:v>07.02.2012</c:v>
                </c:pt>
                <c:pt idx="45">
                  <c:v>22.02.2012</c:v>
                </c:pt>
                <c:pt idx="46">
                  <c:v>22.02.2012</c:v>
                </c:pt>
                <c:pt idx="47">
                  <c:v>28.02.2012</c:v>
                </c:pt>
                <c:pt idx="48">
                  <c:v>28.02.2012</c:v>
                </c:pt>
                <c:pt idx="49">
                  <c:v>13.03.2012</c:v>
                </c:pt>
                <c:pt idx="50">
                  <c:v>28.03.2012</c:v>
                </c:pt>
                <c:pt idx="51">
                  <c:v>15.05.2012</c:v>
                </c:pt>
                <c:pt idx="52">
                  <c:v>15.05.2012</c:v>
                </c:pt>
                <c:pt idx="53">
                  <c:v>17.05.2012</c:v>
                </c:pt>
                <c:pt idx="54">
                  <c:v> 05.06.2012</c:v>
                </c:pt>
                <c:pt idx="55">
                  <c:v> 07.06.2012</c:v>
                </c:pt>
                <c:pt idx="56">
                  <c:v> 21.06.2012</c:v>
                </c:pt>
                <c:pt idx="57">
                  <c:v> 27.06.2012</c:v>
                </c:pt>
                <c:pt idx="58">
                  <c:v>03.07.2012</c:v>
                </c:pt>
                <c:pt idx="59">
                  <c:v>17.07.2012</c:v>
                </c:pt>
                <c:pt idx="60">
                  <c:v>17.07.2012</c:v>
                </c:pt>
                <c:pt idx="61">
                  <c:v>25.07.2012</c:v>
                </c:pt>
                <c:pt idx="62">
                  <c:v>08.08.2012</c:v>
                </c:pt>
                <c:pt idx="63">
                  <c:v>08.08.2012</c:v>
                </c:pt>
                <c:pt idx="64">
                  <c:v>14.08.2012</c:v>
                </c:pt>
                <c:pt idx="65">
                  <c:v>05.09.2012</c:v>
                </c:pt>
                <c:pt idx="66">
                  <c:v>05.09.2012</c:v>
                </c:pt>
                <c:pt idx="67">
                  <c:v>12.09.2012</c:v>
                </c:pt>
                <c:pt idx="68">
                  <c:v>12.09.2012</c:v>
                </c:pt>
                <c:pt idx="69">
                  <c:v>12.09.2012</c:v>
                </c:pt>
                <c:pt idx="70">
                  <c:v>25.09.2012</c:v>
                </c:pt>
                <c:pt idx="71">
                  <c:v>25.09.2012</c:v>
                </c:pt>
                <c:pt idx="72">
                  <c:v>09.10.2012</c:v>
                </c:pt>
                <c:pt idx="73">
                  <c:v>09.10.2012</c:v>
                </c:pt>
                <c:pt idx="74">
                  <c:v>16.10.2012</c:v>
                </c:pt>
                <c:pt idx="75">
                  <c:v>23.10.2012</c:v>
                </c:pt>
                <c:pt idx="76">
                  <c:v>23.10.2012</c:v>
                </c:pt>
                <c:pt idx="77">
                  <c:v>14.11.2012</c:v>
                </c:pt>
                <c:pt idx="78">
                  <c:v>21.11.2012</c:v>
                </c:pt>
                <c:pt idx="79">
                  <c:v>27.11.2012</c:v>
                </c:pt>
                <c:pt idx="80">
                  <c:v>05.12.2012</c:v>
                </c:pt>
                <c:pt idx="81">
                  <c:v>27.12.2012</c:v>
                </c:pt>
                <c:pt idx="82">
                  <c:v>08.01.2013</c:v>
                </c:pt>
                <c:pt idx="83">
                  <c:v>17.01.2013</c:v>
                </c:pt>
                <c:pt idx="84">
                  <c:v>05.02.2013</c:v>
                </c:pt>
                <c:pt idx="85">
                  <c:v>06.03.2013</c:v>
                </c:pt>
                <c:pt idx="86">
                  <c:v>06.03.2013</c:v>
                </c:pt>
                <c:pt idx="87">
                  <c:v>13.03.2013</c:v>
                </c:pt>
                <c:pt idx="88">
                  <c:v>02.04.2013</c:v>
                </c:pt>
                <c:pt idx="89">
                  <c:v>16.04.2013</c:v>
                </c:pt>
                <c:pt idx="90">
                  <c:v>18.04.2013</c:v>
                </c:pt>
                <c:pt idx="91">
                  <c:v>18.04.2013</c:v>
                </c:pt>
                <c:pt idx="92">
                  <c:v>21.05.2013</c:v>
                </c:pt>
                <c:pt idx="93">
                  <c:v>23.05.2013</c:v>
                </c:pt>
                <c:pt idx="94">
                  <c:v>28.05.2013</c:v>
                </c:pt>
                <c:pt idx="95">
                  <c:v>18.07.2013</c:v>
                </c:pt>
                <c:pt idx="96">
                  <c:v>30.07.2013</c:v>
                </c:pt>
                <c:pt idx="97">
                  <c:v>27.08.2013</c:v>
                </c:pt>
                <c:pt idx="98">
                  <c:v>27.08.2013</c:v>
                </c:pt>
                <c:pt idx="99">
                  <c:v>29.08.2013</c:v>
                </c:pt>
                <c:pt idx="100">
                  <c:v>29.08.2013</c:v>
                </c:pt>
                <c:pt idx="101">
                  <c:v>29.08.2013</c:v>
                </c:pt>
                <c:pt idx="102">
                  <c:v>05.09.2013</c:v>
                </c:pt>
                <c:pt idx="103">
                  <c:v>17.09.2013</c:v>
                </c:pt>
                <c:pt idx="104">
                  <c:v>23.09.2013</c:v>
                </c:pt>
                <c:pt idx="105">
                  <c:v>06.11.2013</c:v>
                </c:pt>
                <c:pt idx="106">
                  <c:v>18.12.2013</c:v>
                </c:pt>
                <c:pt idx="107">
                  <c:v>09.01.2014</c:v>
                </c:pt>
                <c:pt idx="108">
                  <c:v>16.01.2014</c:v>
                </c:pt>
                <c:pt idx="109">
                  <c:v>16.01.2014</c:v>
                </c:pt>
                <c:pt idx="110">
                  <c:v>21.01.2014</c:v>
                </c:pt>
                <c:pt idx="111">
                  <c:v>21.01.2014</c:v>
                </c:pt>
                <c:pt idx="112">
                  <c:v>11.02.2014</c:v>
                </c:pt>
                <c:pt idx="113">
                  <c:v>11.02.2014</c:v>
                </c:pt>
                <c:pt idx="114">
                  <c:v>11.02.2014</c:v>
                </c:pt>
                <c:pt idx="115">
                  <c:v>13.02.2014</c:v>
                </c:pt>
                <c:pt idx="116">
                  <c:v>13.02.2014</c:v>
                </c:pt>
                <c:pt idx="117">
                  <c:v>24.02.2014</c:v>
                </c:pt>
                <c:pt idx="118">
                  <c:v>24.02.2014</c:v>
                </c:pt>
                <c:pt idx="119">
                  <c:v>27.02.2014</c:v>
                </c:pt>
                <c:pt idx="120">
                  <c:v>27.02.2014</c:v>
                </c:pt>
                <c:pt idx="121">
                  <c:v>27.02.2014</c:v>
                </c:pt>
                <c:pt idx="122">
                  <c:v>27.02.2014</c:v>
                </c:pt>
                <c:pt idx="123">
                  <c:v>26.03.2014</c:v>
                </c:pt>
                <c:pt idx="124">
                  <c:v>26.03.2014</c:v>
                </c:pt>
                <c:pt idx="125">
                  <c:v>28.05.2014</c:v>
                </c:pt>
                <c:pt idx="126">
                  <c:v>28.05.2014</c:v>
                </c:pt>
                <c:pt idx="127">
                  <c:v>03.06.2014</c:v>
                </c:pt>
                <c:pt idx="128">
                  <c:v>03.06.2014</c:v>
                </c:pt>
                <c:pt idx="129">
                  <c:v>10.09.2014</c:v>
                </c:pt>
                <c:pt idx="130">
                  <c:v>01.10.2014</c:v>
                </c:pt>
              </c:strCache>
            </c:strRef>
          </c:cat>
          <c:val>
            <c:numRef>
              <c:f>Sayfa13!$B$4:$B$134</c:f>
              <c:numCache>
                <c:formatCode>#,##0</c:formatCode>
                <c:ptCount val="131"/>
                <c:pt idx="0">
                  <c:v>1404.44</c:v>
                </c:pt>
                <c:pt idx="1">
                  <c:v>1389</c:v>
                </c:pt>
                <c:pt idx="2">
                  <c:v>1369</c:v>
                </c:pt>
                <c:pt idx="3">
                  <c:v>1371.8</c:v>
                </c:pt>
                <c:pt idx="4">
                  <c:v>1371.8</c:v>
                </c:pt>
                <c:pt idx="5">
                  <c:v>1262</c:v>
                </c:pt>
                <c:pt idx="6">
                  <c:v>1263</c:v>
                </c:pt>
                <c:pt idx="7">
                  <c:v>1323.9</c:v>
                </c:pt>
                <c:pt idx="8">
                  <c:v>1323.9</c:v>
                </c:pt>
                <c:pt idx="9">
                  <c:v>1338.38</c:v>
                </c:pt>
                <c:pt idx="10">
                  <c:v>1336</c:v>
                </c:pt>
                <c:pt idx="11">
                  <c:v>1331.87</c:v>
                </c:pt>
                <c:pt idx="12">
                  <c:v>1377.75</c:v>
                </c:pt>
                <c:pt idx="13">
                  <c:v>1367.67</c:v>
                </c:pt>
                <c:pt idx="14">
                  <c:v>1365.65</c:v>
                </c:pt>
                <c:pt idx="15">
                  <c:v>1309.0999999999999</c:v>
                </c:pt>
                <c:pt idx="16">
                  <c:v>1304.8800000000001</c:v>
                </c:pt>
                <c:pt idx="17">
                  <c:v>1257</c:v>
                </c:pt>
                <c:pt idx="18">
                  <c:v>1259</c:v>
                </c:pt>
                <c:pt idx="19">
                  <c:v>1259</c:v>
                </c:pt>
                <c:pt idx="20">
                  <c:v>1248.69</c:v>
                </c:pt>
                <c:pt idx="21">
                  <c:v>1231.69</c:v>
                </c:pt>
                <c:pt idx="22">
                  <c:v>1234</c:v>
                </c:pt>
                <c:pt idx="23">
                  <c:v>1107.8599999999999</c:v>
                </c:pt>
                <c:pt idx="24">
                  <c:v>1058.8499999999999</c:v>
                </c:pt>
                <c:pt idx="25">
                  <c:v>1144.4000000000001</c:v>
                </c:pt>
                <c:pt idx="26">
                  <c:v>1125</c:v>
                </c:pt>
                <c:pt idx="27">
                  <c:v>1125</c:v>
                </c:pt>
                <c:pt idx="28">
                  <c:v>1157</c:v>
                </c:pt>
                <c:pt idx="29">
                  <c:v>1094.75</c:v>
                </c:pt>
                <c:pt idx="30">
                  <c:v>1094.75</c:v>
                </c:pt>
                <c:pt idx="31">
                  <c:v>1117</c:v>
                </c:pt>
                <c:pt idx="32">
                  <c:v>1089.3499999999999</c:v>
                </c:pt>
                <c:pt idx="33">
                  <c:v>1114.49</c:v>
                </c:pt>
                <c:pt idx="34">
                  <c:v>1133</c:v>
                </c:pt>
                <c:pt idx="35">
                  <c:v>1094.83</c:v>
                </c:pt>
                <c:pt idx="36">
                  <c:v>1115</c:v>
                </c:pt>
                <c:pt idx="37">
                  <c:v>1115</c:v>
                </c:pt>
                <c:pt idx="38">
                  <c:v>1123.4000000000001</c:v>
                </c:pt>
                <c:pt idx="39">
                  <c:v>1126.9100000000001</c:v>
                </c:pt>
                <c:pt idx="40">
                  <c:v>1118.99</c:v>
                </c:pt>
                <c:pt idx="41">
                  <c:v>1118.99</c:v>
                </c:pt>
                <c:pt idx="42">
                  <c:v>1118.99</c:v>
                </c:pt>
                <c:pt idx="43">
                  <c:v>1132.45</c:v>
                </c:pt>
                <c:pt idx="44">
                  <c:v>1132.45</c:v>
                </c:pt>
                <c:pt idx="45">
                  <c:v>1179</c:v>
                </c:pt>
                <c:pt idx="46">
                  <c:v>1185</c:v>
                </c:pt>
                <c:pt idx="47">
                  <c:v>1189</c:v>
                </c:pt>
                <c:pt idx="48">
                  <c:v>1190.9000000000001</c:v>
                </c:pt>
                <c:pt idx="49">
                  <c:v>1176.95</c:v>
                </c:pt>
                <c:pt idx="50">
                  <c:v>1197.68</c:v>
                </c:pt>
                <c:pt idx="51">
                  <c:v>1196.5</c:v>
                </c:pt>
                <c:pt idx="52">
                  <c:v>1197</c:v>
                </c:pt>
                <c:pt idx="53">
                  <c:v>1179.97</c:v>
                </c:pt>
                <c:pt idx="54">
                  <c:v>1114.44</c:v>
                </c:pt>
                <c:pt idx="55">
                  <c:v>1114</c:v>
                </c:pt>
                <c:pt idx="56">
                  <c:v>1124.44</c:v>
                </c:pt>
                <c:pt idx="57">
                  <c:v>1119.3900000000001</c:v>
                </c:pt>
                <c:pt idx="58">
                  <c:v>1142</c:v>
                </c:pt>
                <c:pt idx="59">
                  <c:v>1189.5</c:v>
                </c:pt>
                <c:pt idx="60">
                  <c:v>1189.5</c:v>
                </c:pt>
                <c:pt idx="61">
                  <c:v>1178.5</c:v>
                </c:pt>
                <c:pt idx="62">
                  <c:v>1207</c:v>
                </c:pt>
                <c:pt idx="63">
                  <c:v>1207.2</c:v>
                </c:pt>
                <c:pt idx="64">
                  <c:v>1212</c:v>
                </c:pt>
                <c:pt idx="65">
                  <c:v>1278</c:v>
                </c:pt>
                <c:pt idx="66">
                  <c:v>1278</c:v>
                </c:pt>
                <c:pt idx="67">
                  <c:v>1264.94</c:v>
                </c:pt>
                <c:pt idx="68">
                  <c:v>1264.94</c:v>
                </c:pt>
                <c:pt idx="69">
                  <c:v>1234.8499999999999</c:v>
                </c:pt>
                <c:pt idx="70">
                  <c:v>1207</c:v>
                </c:pt>
                <c:pt idx="71">
                  <c:v>1207</c:v>
                </c:pt>
                <c:pt idx="72">
                  <c:v>1154.74</c:v>
                </c:pt>
                <c:pt idx="73">
                  <c:v>1134.69</c:v>
                </c:pt>
                <c:pt idx="74">
                  <c:v>1153</c:v>
                </c:pt>
                <c:pt idx="75">
                  <c:v>1175.6600000000001</c:v>
                </c:pt>
                <c:pt idx="76">
                  <c:v>1175.6600000000001</c:v>
                </c:pt>
                <c:pt idx="77">
                  <c:v>1133.33</c:v>
                </c:pt>
                <c:pt idx="78">
                  <c:v>1169</c:v>
                </c:pt>
                <c:pt idx="79">
                  <c:v>1184.8399999999999</c:v>
                </c:pt>
                <c:pt idx="80">
                  <c:v>1194.94</c:v>
                </c:pt>
                <c:pt idx="81">
                  <c:v>1178.5</c:v>
                </c:pt>
                <c:pt idx="82">
                  <c:v>1182</c:v>
                </c:pt>
                <c:pt idx="83">
                  <c:v>1179.95</c:v>
                </c:pt>
                <c:pt idx="84">
                  <c:v>1218</c:v>
                </c:pt>
                <c:pt idx="85">
                  <c:v>1165</c:v>
                </c:pt>
                <c:pt idx="86">
                  <c:v>1165</c:v>
                </c:pt>
                <c:pt idx="87">
                  <c:v>1157.77</c:v>
                </c:pt>
                <c:pt idx="88">
                  <c:v>1138.5</c:v>
                </c:pt>
                <c:pt idx="89">
                  <c:v>1119</c:v>
                </c:pt>
                <c:pt idx="90">
                  <c:v>1132.45</c:v>
                </c:pt>
                <c:pt idx="91">
                  <c:v>1132.98</c:v>
                </c:pt>
                <c:pt idx="92">
                  <c:v>1143</c:v>
                </c:pt>
                <c:pt idx="93">
                  <c:v>1157</c:v>
                </c:pt>
                <c:pt idx="94">
                  <c:v>1169.96</c:v>
                </c:pt>
                <c:pt idx="95">
                  <c:v>1143</c:v>
                </c:pt>
                <c:pt idx="96">
                  <c:v>919.91</c:v>
                </c:pt>
                <c:pt idx="97">
                  <c:v>912.69</c:v>
                </c:pt>
                <c:pt idx="98">
                  <c:v>921.8</c:v>
                </c:pt>
                <c:pt idx="99">
                  <c:v>917.5</c:v>
                </c:pt>
                <c:pt idx="100">
                  <c:v>920</c:v>
                </c:pt>
                <c:pt idx="101">
                  <c:v>920</c:v>
                </c:pt>
                <c:pt idx="102">
                  <c:v>919</c:v>
                </c:pt>
                <c:pt idx="103">
                  <c:v>897.45</c:v>
                </c:pt>
                <c:pt idx="104">
                  <c:v>888.88</c:v>
                </c:pt>
                <c:pt idx="105">
                  <c:v>943</c:v>
                </c:pt>
                <c:pt idx="106">
                  <c:v>894.99</c:v>
                </c:pt>
                <c:pt idx="107">
                  <c:v>859.95</c:v>
                </c:pt>
                <c:pt idx="108">
                  <c:v>844</c:v>
                </c:pt>
                <c:pt idx="109">
                  <c:v>844</c:v>
                </c:pt>
                <c:pt idx="110">
                  <c:v>840</c:v>
                </c:pt>
                <c:pt idx="111">
                  <c:v>843</c:v>
                </c:pt>
                <c:pt idx="112">
                  <c:v>852.92</c:v>
                </c:pt>
                <c:pt idx="113">
                  <c:v>854.92</c:v>
                </c:pt>
                <c:pt idx="114">
                  <c:v>861.44</c:v>
                </c:pt>
                <c:pt idx="115">
                  <c:v>859.5</c:v>
                </c:pt>
                <c:pt idx="116">
                  <c:v>865</c:v>
                </c:pt>
                <c:pt idx="117">
                  <c:v>896.69</c:v>
                </c:pt>
                <c:pt idx="118">
                  <c:v>908</c:v>
                </c:pt>
                <c:pt idx="119">
                  <c:v>910</c:v>
                </c:pt>
                <c:pt idx="120">
                  <c:v>914.49</c:v>
                </c:pt>
                <c:pt idx="121">
                  <c:v>917.49</c:v>
                </c:pt>
                <c:pt idx="122">
                  <c:v>919.91</c:v>
                </c:pt>
                <c:pt idx="123">
                  <c:v>885</c:v>
                </c:pt>
                <c:pt idx="124">
                  <c:v>889</c:v>
                </c:pt>
                <c:pt idx="125">
                  <c:v>899</c:v>
                </c:pt>
                <c:pt idx="126">
                  <c:v>899</c:v>
                </c:pt>
                <c:pt idx="127">
                  <c:v>886.86</c:v>
                </c:pt>
                <c:pt idx="128">
                  <c:v>885.5</c:v>
                </c:pt>
                <c:pt idx="129">
                  <c:v>800</c:v>
                </c:pt>
                <c:pt idx="130">
                  <c:v>829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3950048"/>
        <c:axId val="303947696"/>
      </c:lineChart>
      <c:catAx>
        <c:axId val="30395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03947696"/>
        <c:crosses val="autoZero"/>
        <c:auto val="1"/>
        <c:lblAlgn val="ctr"/>
        <c:lblOffset val="100"/>
        <c:noMultiLvlLbl val="0"/>
      </c:catAx>
      <c:valAx>
        <c:axId val="303947696"/>
        <c:scaling>
          <c:orientation val="minMax"/>
          <c:max val="1500"/>
          <c:min val="7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8000"/>
                </a:solidFill>
                <a:latin typeface="Baskerville"/>
                <a:ea typeface="+mn-ea"/>
                <a:cs typeface="+mn-cs"/>
              </a:defRPr>
            </a:pPr>
            <a:endParaRPr lang="tr-TR"/>
          </a:p>
        </c:txPr>
        <c:crossAx val="303950048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715531784211732E-2"/>
          <c:y val="3.0911366398758352E-2"/>
          <c:w val="0.85501895816577367"/>
          <c:h val="0.95397153218464947"/>
        </c:manualLayout>
      </c:layout>
      <c:pie3DChart>
        <c:varyColors val="1"/>
        <c:ser>
          <c:idx val="0"/>
          <c:order val="0"/>
          <c:explosion val="22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5441938248956971"/>
                  <c:y val="1.3973212679029404E-2"/>
                </c:manualLayout>
              </c:layout>
              <c:tx>
                <c:rich>
                  <a:bodyPr/>
                  <a:lstStyle/>
                  <a:p>
                    <a:fld id="{69FA1145-1CA3-45BC-9FDB-9A71EC4076A0}" type="CATEGORYNAME">
                      <a:rPr lang="en-US" sz="2400" b="1">
                        <a:solidFill>
                          <a:srgbClr val="008000"/>
                        </a:solidFill>
                      </a:rPr>
                      <a:pPr/>
                      <a:t>[KATEGORİ ADI]</a:t>
                    </a:fld>
                    <a:r>
                      <a:rPr lang="en-US" sz="2400" b="1" baseline="0" dirty="0">
                        <a:solidFill>
                          <a:srgbClr val="008000"/>
                        </a:solidFill>
                      </a:rPr>
                      <a:t> </a:t>
                    </a:r>
                    <a:fld id="{F4DFF541-D005-4A5A-B682-0F4FEA87A515}" type="VALUE">
                      <a:rPr lang="en-US" sz="2400" b="1" baseline="0">
                        <a:solidFill>
                          <a:srgbClr val="008000"/>
                        </a:solidFill>
                      </a:rPr>
                      <a:pPr/>
                      <a:t>[DEĞER]</a:t>
                    </a:fld>
                    <a:endParaRPr lang="en-US" sz="2400" b="1" baseline="0" dirty="0">
                      <a:solidFill>
                        <a:srgbClr val="008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973044097178002"/>
                      <c:h val="0.2020612733170492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98383D2-DB73-450C-BD8F-A5F274E3E01B}" type="CATEGORYNAME">
                      <a:rPr lang="en-US" sz="2400"/>
                      <a:pPr/>
                      <a:t>[KATEGORİ ADI]</a:t>
                    </a:fld>
                    <a:r>
                      <a:rPr lang="en-US" sz="2400" baseline="0" dirty="0"/>
                      <a:t> </a:t>
                    </a:r>
                    <a:fld id="{ED52DF5F-2184-407A-AF4E-C327958DB79B}" type="VALUE">
                      <a:rPr lang="en-US" sz="2400" baseline="0"/>
                      <a:pPr/>
                      <a:t>[DEĞER]</a:t>
                    </a:fld>
                    <a:endParaRPr lang="en-US" sz="2400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26904056730823944"/>
                  <c:y val="-0.27507785204629004"/>
                </c:manualLayout>
              </c:layout>
              <c:tx>
                <c:rich>
                  <a:bodyPr/>
                  <a:lstStyle/>
                  <a:p>
                    <a:fld id="{69591FEF-CEA9-4EE8-AC47-AA2826448AEE}" type="CATEGORYNAME">
                      <a:rPr lang="en-US" sz="2800"/>
                      <a:pPr/>
                      <a:t>[KATEGORİ ADI]</a:t>
                    </a:fld>
                    <a:r>
                      <a:rPr lang="en-US" sz="2800" baseline="0" dirty="0"/>
                      <a:t> </a:t>
                    </a:r>
                    <a:fld id="{147B9312-C172-4FA8-9147-88C6EF863ECC}" type="VALUE">
                      <a:rPr lang="en-US" sz="2800" baseline="0"/>
                      <a:pPr/>
                      <a:t>[DEĞER]</a:t>
                    </a:fld>
                    <a:endParaRPr lang="en-US" sz="2800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551039496063219"/>
                      <c:h val="0.2212068377379039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1.9113955721270354E-2"/>
                  <c:y val="4.17569018152912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2223777303876805"/>
                  <c:y val="0.169958228428453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Sayfa2!$A$4:$I$4</c:f>
              <c:strCache>
                <c:ptCount val="9"/>
                <c:pt idx="0">
                  <c:v>SunOil</c:v>
                </c:pt>
                <c:pt idx="1">
                  <c:v>Soyoil</c:v>
                </c:pt>
                <c:pt idx="2">
                  <c:v>PalmOil</c:v>
                </c:pt>
                <c:pt idx="3">
                  <c:v>PalmKernelOil</c:v>
                </c:pt>
                <c:pt idx="4">
                  <c:v>OliveOil</c:v>
                </c:pt>
                <c:pt idx="5">
                  <c:v>CoconutOil</c:v>
                </c:pt>
                <c:pt idx="6">
                  <c:v>CottonseedOil</c:v>
                </c:pt>
                <c:pt idx="7">
                  <c:v>GroundnutOil</c:v>
                </c:pt>
                <c:pt idx="8">
                  <c:v>RapeOil</c:v>
                </c:pt>
              </c:strCache>
            </c:strRef>
          </c:cat>
          <c:val>
            <c:numRef>
              <c:f>Sayfa2!$A$5:$I$5</c:f>
              <c:numCache>
                <c:formatCode>General</c:formatCode>
                <c:ptCount val="9"/>
                <c:pt idx="0">
                  <c:v>7.99</c:v>
                </c:pt>
                <c:pt idx="1">
                  <c:v>9.84</c:v>
                </c:pt>
                <c:pt idx="2">
                  <c:v>42.77</c:v>
                </c:pt>
                <c:pt idx="3">
                  <c:v>3.1</c:v>
                </c:pt>
                <c:pt idx="4">
                  <c:v>0.77</c:v>
                </c:pt>
                <c:pt idx="5">
                  <c:v>1.87</c:v>
                </c:pt>
                <c:pt idx="6">
                  <c:v>0.17</c:v>
                </c:pt>
                <c:pt idx="7">
                  <c:v>0.19</c:v>
                </c:pt>
                <c:pt idx="8">
                  <c:v>4.05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339183631809667"/>
          <c:y val="0.21267648665015312"/>
          <c:w val="0.15359724208130851"/>
          <c:h val="0.666780183628021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4808959398776476E-2"/>
          <c:y val="4.1036098542771446E-2"/>
          <c:w val="0.88427799410837959"/>
          <c:h val="0.95397153218464947"/>
        </c:manualLayout>
      </c:layout>
      <c:pie3DChart>
        <c:varyColors val="1"/>
        <c:ser>
          <c:idx val="0"/>
          <c:order val="0"/>
          <c:explosion val="12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1"/>
              <c:layout>
                <c:manualLayout>
                  <c:x val="-0.12658763721593658"/>
                  <c:y val="-0.2826463223356539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375543398403763"/>
                      <c:h val="0.2826942807612024"/>
                    </c:manualLayout>
                  </c15:layout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2159312047765303"/>
                  <c:y val="-0.1397445624186770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6693104887987351"/>
                  <c:y val="-2.421409112887057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Sayfa3!$A$4:$F$4</c:f>
              <c:strCache>
                <c:ptCount val="6"/>
                <c:pt idx="0">
                  <c:v>EU-28</c:v>
                </c:pt>
                <c:pt idx="1">
                  <c:v>Ukraine</c:v>
                </c:pt>
                <c:pt idx="2">
                  <c:v>Russia</c:v>
                </c:pt>
                <c:pt idx="3">
                  <c:v>Turkey</c:v>
                </c:pt>
                <c:pt idx="4">
                  <c:v>Argentina</c:v>
                </c:pt>
                <c:pt idx="5">
                  <c:v>Others</c:v>
                </c:pt>
              </c:strCache>
            </c:strRef>
          </c:cat>
          <c:val>
            <c:numRef>
              <c:f>Sayfa3!$A$5:$F$5</c:f>
              <c:numCache>
                <c:formatCode>General</c:formatCode>
                <c:ptCount val="6"/>
                <c:pt idx="0">
                  <c:v>3172</c:v>
                </c:pt>
                <c:pt idx="1">
                  <c:v>4600</c:v>
                </c:pt>
                <c:pt idx="2">
                  <c:v>4055</c:v>
                </c:pt>
                <c:pt idx="3">
                  <c:v>860</c:v>
                </c:pt>
                <c:pt idx="4">
                  <c:v>899</c:v>
                </c:pt>
                <c:pt idx="5">
                  <c:v>2515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1023029251230148"/>
          <c:y val="0.17865319375597025"/>
          <c:w val="8.9769663849867842E-2"/>
          <c:h val="0.68744393243205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29420483683899E-2"/>
          <c:y val="5.2690726466696244E-2"/>
          <c:w val="0.87545109996671244"/>
          <c:h val="0.94730927353330374"/>
        </c:manualLayout>
      </c:layout>
      <c:pie3DChart>
        <c:varyColors val="1"/>
        <c:ser>
          <c:idx val="0"/>
          <c:order val="0"/>
          <c:explosion val="7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08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1"/>
              <c:layout>
                <c:manualLayout>
                  <c:x val="-0.22268907036863492"/>
                  <c:y val="-0.1617369076180640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Sayfa4!$A$5:$F$5</c:f>
              <c:strCache>
                <c:ptCount val="6"/>
                <c:pt idx="0">
                  <c:v>EU-28</c:v>
                </c:pt>
                <c:pt idx="1">
                  <c:v>Ukraine</c:v>
                </c:pt>
                <c:pt idx="2">
                  <c:v>Russia</c:v>
                </c:pt>
                <c:pt idx="3">
                  <c:v>Turkey</c:v>
                </c:pt>
                <c:pt idx="4">
                  <c:v>Argentina</c:v>
                </c:pt>
                <c:pt idx="5">
                  <c:v>Others</c:v>
                </c:pt>
              </c:strCache>
            </c:strRef>
          </c:cat>
          <c:val>
            <c:numRef>
              <c:f>Sayfa4!$A$6:$F$6</c:f>
              <c:numCache>
                <c:formatCode>General</c:formatCode>
                <c:ptCount val="6"/>
                <c:pt idx="0">
                  <c:v>340</c:v>
                </c:pt>
                <c:pt idx="1">
                  <c:v>4100</c:v>
                </c:pt>
                <c:pt idx="2">
                  <c:v>1700</c:v>
                </c:pt>
                <c:pt idx="3">
                  <c:v>685</c:v>
                </c:pt>
                <c:pt idx="4">
                  <c:v>430</c:v>
                </c:pt>
                <c:pt idx="5">
                  <c:v>745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51659433129283"/>
          <c:y val="0.32105638254846447"/>
          <c:w val="0.11483405668707175"/>
          <c:h val="0.362874061043463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398915025701787E-3"/>
          <c:y val="1.9877704215876094E-2"/>
          <c:w val="0.91144366976388347"/>
          <c:h val="0.96525897930755644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8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3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6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explosion val="8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explosion val="2"/>
            <c:spPr>
              <a:solidFill>
                <a:srgbClr val="008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9.3369029457431571E-2"/>
                  <c:y val="9.1206580140181751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D48C0F-1EEB-433E-B8CF-390AA7C5559E}" type="CATEGORYNAME">
                      <a:rPr lang="en-US" sz="3200">
                        <a:solidFill>
                          <a:srgbClr val="FF0000"/>
                        </a:solidFill>
                      </a:rPr>
                      <a:pPr>
                        <a:defRPr sz="3200" b="1"/>
                      </a:pPr>
                      <a:t>[KATEGORİ ADI]</a:t>
                    </a:fld>
                    <a:r>
                      <a:rPr lang="en-US" sz="3200" baseline="0" dirty="0">
                        <a:solidFill>
                          <a:srgbClr val="FF0000"/>
                        </a:solidFill>
                      </a:rPr>
                      <a:t> </a:t>
                    </a:r>
                    <a:fld id="{7ECF1DCD-431B-4BFD-B849-9CBCBE85CCCA}" type="VALUE">
                      <a:rPr lang="en-US" sz="3200" baseline="0">
                        <a:solidFill>
                          <a:srgbClr val="FF0000"/>
                        </a:solidFill>
                      </a:rPr>
                      <a:pPr>
                        <a:defRPr sz="3200" b="1"/>
                      </a:pPr>
                      <a:t>[DEĞER]</a:t>
                    </a:fld>
                    <a:endParaRPr lang="en-US" sz="3200" baseline="0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798957297427658"/>
                      <c:h val="0.2541040986894680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5179625479734421"/>
                  <c:y val="-0.1307809573295345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6321368538093781"/>
                  <c:y val="-0.263826088398523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11273431226702"/>
                  <c:y val="-0.2873017145257731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497002591401317E-2"/>
                  <c:y val="-0.2951525874240734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IMPORTS!$A$3:$F$3</c:f>
              <c:strCache>
                <c:ptCount val="6"/>
                <c:pt idx="0">
                  <c:v>India</c:v>
                </c:pt>
                <c:pt idx="1">
                  <c:v>EU-28</c:v>
                </c:pt>
                <c:pt idx="2">
                  <c:v>Turkey</c:v>
                </c:pt>
                <c:pt idx="3">
                  <c:v>Egypt</c:v>
                </c:pt>
                <c:pt idx="4">
                  <c:v>China</c:v>
                </c:pt>
                <c:pt idx="5">
                  <c:v>Others</c:v>
                </c:pt>
              </c:strCache>
            </c:strRef>
          </c:cat>
          <c:val>
            <c:numRef>
              <c:f>IMPORTS!$A$4:$F$4</c:f>
              <c:numCache>
                <c:formatCode>General</c:formatCode>
                <c:ptCount val="6"/>
                <c:pt idx="0">
                  <c:v>1530</c:v>
                </c:pt>
                <c:pt idx="1">
                  <c:v>1050</c:v>
                </c:pt>
                <c:pt idx="2">
                  <c:v>795</c:v>
                </c:pt>
                <c:pt idx="3">
                  <c:v>751</c:v>
                </c:pt>
                <c:pt idx="4">
                  <c:v>580</c:v>
                </c:pt>
                <c:pt idx="5">
                  <c:v>3424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008000"/>
                </a:solidFill>
                <a:latin typeface="+mn-lt"/>
                <a:ea typeface="+mn-ea"/>
                <a:cs typeface="+mn-cs"/>
              </a:defRPr>
            </a:pPr>
            <a:r>
              <a:rPr lang="tr-TR" sz="2400" b="1" dirty="0" smtClean="0">
                <a:solidFill>
                  <a:srgbClr val="008000"/>
                </a:solidFill>
              </a:rPr>
              <a:t>GLOBAL</a:t>
            </a:r>
            <a:r>
              <a:rPr lang="tr-TR" sz="2400" b="1" baseline="0" dirty="0" smtClean="0">
                <a:solidFill>
                  <a:srgbClr val="008000"/>
                </a:solidFill>
              </a:rPr>
              <a:t> SUNOIL FOB PRICES, $/MT</a:t>
            </a:r>
            <a:endParaRPr lang="tr-TR" sz="2400" b="1" dirty="0">
              <a:solidFill>
                <a:srgbClr val="008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008000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5.6132309656867239E-2"/>
          <c:y val="9.3541863404066214E-2"/>
          <c:w val="0.92822202906867546"/>
          <c:h val="0.77005593128541272"/>
        </c:manualLayout>
      </c:layout>
      <c:lineChart>
        <c:grouping val="standard"/>
        <c:varyColors val="0"/>
        <c:ser>
          <c:idx val="0"/>
          <c:order val="0"/>
          <c:tx>
            <c:strRef>
              <c:f>Sayfa5!$B$2:$B$3</c:f>
              <c:strCache>
                <c:ptCount val="2"/>
                <c:pt idx="0">
                  <c:v>Crude Sunoil</c:v>
                </c:pt>
                <c:pt idx="1">
                  <c:v> (EU, 6 Ports, FOB Rotterdam)</c:v>
                </c:pt>
              </c:strCache>
            </c:strRef>
          </c:tx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57150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1.6029691142103033E-2"/>
                  <c:y val="2.14012679146761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Sayfa5!$A$4:$A$29</c:f>
              <c:strCache>
                <c:ptCount val="26"/>
                <c:pt idx="0">
                  <c:v>Oct88/Sep89</c:v>
                </c:pt>
                <c:pt idx="1">
                  <c:v>Oct89/Sep90</c:v>
                </c:pt>
                <c:pt idx="2">
                  <c:v>Oct90/Sep91</c:v>
                </c:pt>
                <c:pt idx="3">
                  <c:v>Oct91/Sep92</c:v>
                </c:pt>
                <c:pt idx="4">
                  <c:v>Oct92/Sep93</c:v>
                </c:pt>
                <c:pt idx="5">
                  <c:v>Oct93/Sep94</c:v>
                </c:pt>
                <c:pt idx="6">
                  <c:v>Oct94/Sep95</c:v>
                </c:pt>
                <c:pt idx="7">
                  <c:v>Oct95/Sep96</c:v>
                </c:pt>
                <c:pt idx="8">
                  <c:v>Oct96/Sep97</c:v>
                </c:pt>
                <c:pt idx="9">
                  <c:v>Oct97/Sep98</c:v>
                </c:pt>
                <c:pt idx="10">
                  <c:v>Oct98/Sep99</c:v>
                </c:pt>
                <c:pt idx="11">
                  <c:v>Oct99/Sep00</c:v>
                </c:pt>
                <c:pt idx="12">
                  <c:v>Oct00/Sep01</c:v>
                </c:pt>
                <c:pt idx="13">
                  <c:v>Oct01/Sep02</c:v>
                </c:pt>
                <c:pt idx="14">
                  <c:v>Oct02/Sep03</c:v>
                </c:pt>
                <c:pt idx="15">
                  <c:v>Oct03/Sep04</c:v>
                </c:pt>
                <c:pt idx="16">
                  <c:v>Oct04/Sep05</c:v>
                </c:pt>
                <c:pt idx="17">
                  <c:v>Oct05/Sep06</c:v>
                </c:pt>
                <c:pt idx="18">
                  <c:v>Oct06/Sep07</c:v>
                </c:pt>
                <c:pt idx="19">
                  <c:v>Oct07/Sep08</c:v>
                </c:pt>
                <c:pt idx="20">
                  <c:v>Oct08/Sep09</c:v>
                </c:pt>
                <c:pt idx="21">
                  <c:v>Oct09/Sep10</c:v>
                </c:pt>
                <c:pt idx="22">
                  <c:v>Oct10/Sep11</c:v>
                </c:pt>
                <c:pt idx="23">
                  <c:v>Oct11/Sep12</c:v>
                </c:pt>
                <c:pt idx="24">
                  <c:v>Oct12/Sep13</c:v>
                </c:pt>
                <c:pt idx="25">
                  <c:v>Oct13/Sep14</c:v>
                </c:pt>
              </c:strCache>
            </c:strRef>
          </c:cat>
          <c:val>
            <c:numRef>
              <c:f>Sayfa5!$B$4:$B$29</c:f>
              <c:numCache>
                <c:formatCode>General</c:formatCode>
                <c:ptCount val="26"/>
                <c:pt idx="0">
                  <c:v>477</c:v>
                </c:pt>
                <c:pt idx="1">
                  <c:v>486</c:v>
                </c:pt>
                <c:pt idx="2">
                  <c:v>480</c:v>
                </c:pt>
                <c:pt idx="3">
                  <c:v>459</c:v>
                </c:pt>
                <c:pt idx="4">
                  <c:v>492</c:v>
                </c:pt>
                <c:pt idx="5">
                  <c:v>627</c:v>
                </c:pt>
                <c:pt idx="6">
                  <c:v>691</c:v>
                </c:pt>
                <c:pt idx="7">
                  <c:v>617</c:v>
                </c:pt>
                <c:pt idx="8">
                  <c:v>545</c:v>
                </c:pt>
                <c:pt idx="9">
                  <c:v>730</c:v>
                </c:pt>
                <c:pt idx="10">
                  <c:v>560</c:v>
                </c:pt>
                <c:pt idx="11">
                  <c:v>413</c:v>
                </c:pt>
                <c:pt idx="12">
                  <c:v>428</c:v>
                </c:pt>
                <c:pt idx="13">
                  <c:v>587</c:v>
                </c:pt>
                <c:pt idx="14">
                  <c:v>592</c:v>
                </c:pt>
                <c:pt idx="15">
                  <c:v>663</c:v>
                </c:pt>
                <c:pt idx="16">
                  <c:v>703</c:v>
                </c:pt>
                <c:pt idx="17">
                  <c:v>635</c:v>
                </c:pt>
                <c:pt idx="18">
                  <c:v>846</c:v>
                </c:pt>
                <c:pt idx="19">
                  <c:v>1639</c:v>
                </c:pt>
                <c:pt idx="20">
                  <c:v>837</c:v>
                </c:pt>
                <c:pt idx="21">
                  <c:v>956</c:v>
                </c:pt>
                <c:pt idx="22">
                  <c:v>1404</c:v>
                </c:pt>
                <c:pt idx="23">
                  <c:v>1254</c:v>
                </c:pt>
                <c:pt idx="24">
                  <c:v>1189</c:v>
                </c:pt>
                <c:pt idx="25">
                  <c:v>929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Sayfa5!$C$2:$C$3</c:f>
              <c:strCache>
                <c:ptCount val="2"/>
                <c:pt idx="0">
                  <c:v>Crude Sunoil</c:v>
                </c:pt>
                <c:pt idx="1">
                  <c:v>FOB Argentina</c:v>
                </c:pt>
              </c:strCache>
            </c:strRef>
          </c:tx>
          <c:spPr>
            <a:ln w="571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57150">
                <a:solidFill>
                  <a:schemeClr val="accent5"/>
                </a:solidFill>
              </a:ln>
              <a:effectLst/>
            </c:spPr>
          </c:marker>
          <c:dLbls>
            <c:dLbl>
              <c:idx val="11"/>
              <c:layout>
                <c:manualLayout>
                  <c:x val="1.4173490784459017E-2"/>
                  <c:y val="3.9870569936673705E-2"/>
                </c:manualLayout>
              </c:layout>
              <c:tx>
                <c:rich>
                  <a:bodyPr/>
                  <a:lstStyle/>
                  <a:p>
                    <a:fld id="{AC84C683-69D7-4A7F-821C-B63F914FFEC8}" type="VALUE">
                      <a:rPr lang="en-US" sz="1200"/>
                      <a:pPr/>
                      <a:t>[DEĞER]</a:t>
                    </a:fld>
                    <a:endParaRPr lang="tr-TR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Sayfa5!$A$4:$A$29</c:f>
              <c:strCache>
                <c:ptCount val="26"/>
                <c:pt idx="0">
                  <c:v>Oct88/Sep89</c:v>
                </c:pt>
                <c:pt idx="1">
                  <c:v>Oct89/Sep90</c:v>
                </c:pt>
                <c:pt idx="2">
                  <c:v>Oct90/Sep91</c:v>
                </c:pt>
                <c:pt idx="3">
                  <c:v>Oct91/Sep92</c:v>
                </c:pt>
                <c:pt idx="4">
                  <c:v>Oct92/Sep93</c:v>
                </c:pt>
                <c:pt idx="5">
                  <c:v>Oct93/Sep94</c:v>
                </c:pt>
                <c:pt idx="6">
                  <c:v>Oct94/Sep95</c:v>
                </c:pt>
                <c:pt idx="7">
                  <c:v>Oct95/Sep96</c:v>
                </c:pt>
                <c:pt idx="8">
                  <c:v>Oct96/Sep97</c:v>
                </c:pt>
                <c:pt idx="9">
                  <c:v>Oct97/Sep98</c:v>
                </c:pt>
                <c:pt idx="10">
                  <c:v>Oct98/Sep99</c:v>
                </c:pt>
                <c:pt idx="11">
                  <c:v>Oct99/Sep00</c:v>
                </c:pt>
                <c:pt idx="12">
                  <c:v>Oct00/Sep01</c:v>
                </c:pt>
                <c:pt idx="13">
                  <c:v>Oct01/Sep02</c:v>
                </c:pt>
                <c:pt idx="14">
                  <c:v>Oct02/Sep03</c:v>
                </c:pt>
                <c:pt idx="15">
                  <c:v>Oct03/Sep04</c:v>
                </c:pt>
                <c:pt idx="16">
                  <c:v>Oct04/Sep05</c:v>
                </c:pt>
                <c:pt idx="17">
                  <c:v>Oct05/Sep06</c:v>
                </c:pt>
                <c:pt idx="18">
                  <c:v>Oct06/Sep07</c:v>
                </c:pt>
                <c:pt idx="19">
                  <c:v>Oct07/Sep08</c:v>
                </c:pt>
                <c:pt idx="20">
                  <c:v>Oct08/Sep09</c:v>
                </c:pt>
                <c:pt idx="21">
                  <c:v>Oct09/Sep10</c:v>
                </c:pt>
                <c:pt idx="22">
                  <c:v>Oct10/Sep11</c:v>
                </c:pt>
                <c:pt idx="23">
                  <c:v>Oct11/Sep12</c:v>
                </c:pt>
                <c:pt idx="24">
                  <c:v>Oct12/Sep13</c:v>
                </c:pt>
                <c:pt idx="25">
                  <c:v>Oct13/Sep14</c:v>
                </c:pt>
              </c:strCache>
            </c:strRef>
          </c:cat>
          <c:val>
            <c:numRef>
              <c:f>Sayfa5!$C$4:$C$29</c:f>
              <c:numCache>
                <c:formatCode>General</c:formatCode>
                <c:ptCount val="26"/>
                <c:pt idx="2">
                  <c:v>430</c:v>
                </c:pt>
                <c:pt idx="3">
                  <c:v>410</c:v>
                </c:pt>
                <c:pt idx="4">
                  <c:v>460</c:v>
                </c:pt>
                <c:pt idx="5">
                  <c:v>580</c:v>
                </c:pt>
                <c:pt idx="6">
                  <c:v>630</c:v>
                </c:pt>
                <c:pt idx="7">
                  <c:v>542</c:v>
                </c:pt>
                <c:pt idx="8">
                  <c:v>517</c:v>
                </c:pt>
                <c:pt idx="9">
                  <c:v>648</c:v>
                </c:pt>
                <c:pt idx="10">
                  <c:v>491</c:v>
                </c:pt>
                <c:pt idx="11">
                  <c:v>352</c:v>
                </c:pt>
                <c:pt idx="12">
                  <c:v>368</c:v>
                </c:pt>
                <c:pt idx="13">
                  <c:v>523</c:v>
                </c:pt>
                <c:pt idx="14">
                  <c:v>533</c:v>
                </c:pt>
                <c:pt idx="15">
                  <c:v>592</c:v>
                </c:pt>
                <c:pt idx="16">
                  <c:v>604</c:v>
                </c:pt>
                <c:pt idx="17">
                  <c:v>544</c:v>
                </c:pt>
                <c:pt idx="18">
                  <c:v>755</c:v>
                </c:pt>
                <c:pt idx="19">
                  <c:v>1501</c:v>
                </c:pt>
                <c:pt idx="20">
                  <c:v>744</c:v>
                </c:pt>
                <c:pt idx="21">
                  <c:v>883</c:v>
                </c:pt>
                <c:pt idx="22">
                  <c:v>1280</c:v>
                </c:pt>
                <c:pt idx="23">
                  <c:v>1137</c:v>
                </c:pt>
                <c:pt idx="24">
                  <c:v>1114</c:v>
                </c:pt>
                <c:pt idx="25">
                  <c:v>931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Sayfa5!$D$2:$D$3</c:f>
              <c:strCache>
                <c:ptCount val="2"/>
                <c:pt idx="0">
                  <c:v>Crude Sunoil</c:v>
                </c:pt>
                <c:pt idx="1">
                  <c:v> FOB Black Sea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38100">
                <a:solidFill>
                  <a:schemeClr val="accent4"/>
                </a:solidFill>
              </a:ln>
              <a:effectLst/>
            </c:spPr>
          </c:marker>
          <c:cat>
            <c:strRef>
              <c:f>Sayfa5!$A$4:$A$29</c:f>
              <c:strCache>
                <c:ptCount val="26"/>
                <c:pt idx="0">
                  <c:v>Oct88/Sep89</c:v>
                </c:pt>
                <c:pt idx="1">
                  <c:v>Oct89/Sep90</c:v>
                </c:pt>
                <c:pt idx="2">
                  <c:v>Oct90/Sep91</c:v>
                </c:pt>
                <c:pt idx="3">
                  <c:v>Oct91/Sep92</c:v>
                </c:pt>
                <c:pt idx="4">
                  <c:v>Oct92/Sep93</c:v>
                </c:pt>
                <c:pt idx="5">
                  <c:v>Oct93/Sep94</c:v>
                </c:pt>
                <c:pt idx="6">
                  <c:v>Oct94/Sep95</c:v>
                </c:pt>
                <c:pt idx="7">
                  <c:v>Oct95/Sep96</c:v>
                </c:pt>
                <c:pt idx="8">
                  <c:v>Oct96/Sep97</c:v>
                </c:pt>
                <c:pt idx="9">
                  <c:v>Oct97/Sep98</c:v>
                </c:pt>
                <c:pt idx="10">
                  <c:v>Oct98/Sep99</c:v>
                </c:pt>
                <c:pt idx="11">
                  <c:v>Oct99/Sep00</c:v>
                </c:pt>
                <c:pt idx="12">
                  <c:v>Oct00/Sep01</c:v>
                </c:pt>
                <c:pt idx="13">
                  <c:v>Oct01/Sep02</c:v>
                </c:pt>
                <c:pt idx="14">
                  <c:v>Oct02/Sep03</c:v>
                </c:pt>
                <c:pt idx="15">
                  <c:v>Oct03/Sep04</c:v>
                </c:pt>
                <c:pt idx="16">
                  <c:v>Oct04/Sep05</c:v>
                </c:pt>
                <c:pt idx="17">
                  <c:v>Oct05/Sep06</c:v>
                </c:pt>
                <c:pt idx="18">
                  <c:v>Oct06/Sep07</c:v>
                </c:pt>
                <c:pt idx="19">
                  <c:v>Oct07/Sep08</c:v>
                </c:pt>
                <c:pt idx="20">
                  <c:v>Oct08/Sep09</c:v>
                </c:pt>
                <c:pt idx="21">
                  <c:v>Oct09/Sep10</c:v>
                </c:pt>
                <c:pt idx="22">
                  <c:v>Oct10/Sep11</c:v>
                </c:pt>
                <c:pt idx="23">
                  <c:v>Oct11/Sep12</c:v>
                </c:pt>
                <c:pt idx="24">
                  <c:v>Oct12/Sep13</c:v>
                </c:pt>
                <c:pt idx="25">
                  <c:v>Oct13/Sep14</c:v>
                </c:pt>
              </c:strCache>
            </c:strRef>
          </c:cat>
          <c:val>
            <c:numRef>
              <c:f>Sayfa5!$D$4:$D$29</c:f>
              <c:numCache>
                <c:formatCode>General</c:formatCode>
                <c:ptCount val="26"/>
                <c:pt idx="12">
                  <c:v>382</c:v>
                </c:pt>
                <c:pt idx="13">
                  <c:v>551</c:v>
                </c:pt>
                <c:pt idx="14">
                  <c:v>541</c:v>
                </c:pt>
                <c:pt idx="15">
                  <c:v>612</c:v>
                </c:pt>
                <c:pt idx="16">
                  <c:v>636</c:v>
                </c:pt>
                <c:pt idx="17">
                  <c:v>549</c:v>
                </c:pt>
                <c:pt idx="18">
                  <c:v>763</c:v>
                </c:pt>
                <c:pt idx="19">
                  <c:v>1499</c:v>
                </c:pt>
                <c:pt idx="20">
                  <c:v>735</c:v>
                </c:pt>
                <c:pt idx="21">
                  <c:v>877</c:v>
                </c:pt>
                <c:pt idx="22">
                  <c:v>1302</c:v>
                </c:pt>
                <c:pt idx="23">
                  <c:v>1140</c:v>
                </c:pt>
                <c:pt idx="24">
                  <c:v>1090</c:v>
                </c:pt>
                <c:pt idx="25">
                  <c:v>851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1214472"/>
        <c:axId val="301212904"/>
      </c:lineChart>
      <c:catAx>
        <c:axId val="301214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01212904"/>
        <c:crosses val="autoZero"/>
        <c:auto val="1"/>
        <c:lblAlgn val="ctr"/>
        <c:lblOffset val="100"/>
        <c:noMultiLvlLbl val="0"/>
      </c:catAx>
      <c:valAx>
        <c:axId val="301212904"/>
        <c:scaling>
          <c:orientation val="minMax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66CC"/>
                </a:solidFill>
                <a:latin typeface="Baskerville"/>
                <a:ea typeface="+mn-ea"/>
                <a:cs typeface="Aharoni" panose="02010803020104030203" pitchFamily="2" charset="-79"/>
              </a:defRPr>
            </a:pPr>
            <a:endParaRPr lang="tr-TR"/>
          </a:p>
        </c:txPr>
        <c:crossAx val="301214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978290497035892E-2"/>
          <c:y val="9.8991952283079651E-2"/>
          <c:w val="0.90301672316239912"/>
          <c:h val="4.3412363904010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008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>
                <a:solidFill>
                  <a:srgbClr val="008000"/>
                </a:solidFill>
              </a:rPr>
              <a:t>CRUDE SUNOIL  FOB BLACK SEA</a:t>
            </a:r>
            <a:r>
              <a:rPr lang="tr-TR" sz="2400" b="1" dirty="0" smtClean="0">
                <a:solidFill>
                  <a:srgbClr val="008000"/>
                </a:solidFill>
              </a:rPr>
              <a:t> PRICES,</a:t>
            </a:r>
            <a:r>
              <a:rPr lang="tr-TR" sz="2400" b="1" baseline="0" dirty="0" smtClean="0">
                <a:solidFill>
                  <a:srgbClr val="008000"/>
                </a:solidFill>
              </a:rPr>
              <a:t> $/MT</a:t>
            </a:r>
            <a:endParaRPr lang="en-US" sz="2400" b="1" dirty="0">
              <a:solidFill>
                <a:srgbClr val="008000"/>
              </a:solidFill>
            </a:endParaRPr>
          </a:p>
        </c:rich>
      </c:tx>
      <c:layout>
        <c:manualLayout>
          <c:xMode val="edge"/>
          <c:yMode val="edge"/>
          <c:x val="0.1292910769625416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008000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Sayfa6!$B$2:$B$3</c:f>
              <c:strCache>
                <c:ptCount val="2"/>
                <c:pt idx="0">
                  <c:v>Crude Sunoil</c:v>
                </c:pt>
                <c:pt idx="1">
                  <c:v> FOB Black Sea</c:v>
                </c:pt>
              </c:strCache>
            </c:strRef>
          </c:tx>
          <c:spPr>
            <a:ln w="730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Sayfa6!$A$4:$A$17</c:f>
              <c:strCache>
                <c:ptCount val="14"/>
                <c:pt idx="0">
                  <c:v>Oct00/Sep01</c:v>
                </c:pt>
                <c:pt idx="1">
                  <c:v>Oct01/Sep02</c:v>
                </c:pt>
                <c:pt idx="2">
                  <c:v>Oct02/Sep03</c:v>
                </c:pt>
                <c:pt idx="3">
                  <c:v>Oct03/Sep04</c:v>
                </c:pt>
                <c:pt idx="4">
                  <c:v>Oct04/Sep05</c:v>
                </c:pt>
                <c:pt idx="5">
                  <c:v>Oct05/Sep06</c:v>
                </c:pt>
                <c:pt idx="6">
                  <c:v>Oct06/Sep07</c:v>
                </c:pt>
                <c:pt idx="7">
                  <c:v>Oct07/Sep08</c:v>
                </c:pt>
                <c:pt idx="8">
                  <c:v>Oct08/Sep09</c:v>
                </c:pt>
                <c:pt idx="9">
                  <c:v>Oct09/Sep10</c:v>
                </c:pt>
                <c:pt idx="10">
                  <c:v>Oct10/Sep11</c:v>
                </c:pt>
                <c:pt idx="11">
                  <c:v>Oct11/Sep12</c:v>
                </c:pt>
                <c:pt idx="12">
                  <c:v>Oct12/Sep13</c:v>
                </c:pt>
                <c:pt idx="13">
                  <c:v>Oct13/Sep14</c:v>
                </c:pt>
              </c:strCache>
            </c:strRef>
          </c:cat>
          <c:val>
            <c:numRef>
              <c:f>Sayfa6!$B$4:$B$17</c:f>
              <c:numCache>
                <c:formatCode>General</c:formatCode>
                <c:ptCount val="14"/>
                <c:pt idx="0">
                  <c:v>382</c:v>
                </c:pt>
                <c:pt idx="1">
                  <c:v>551</c:v>
                </c:pt>
                <c:pt idx="2">
                  <c:v>541</c:v>
                </c:pt>
                <c:pt idx="3">
                  <c:v>612</c:v>
                </c:pt>
                <c:pt idx="4">
                  <c:v>636</c:v>
                </c:pt>
                <c:pt idx="5">
                  <c:v>549</c:v>
                </c:pt>
                <c:pt idx="6">
                  <c:v>763</c:v>
                </c:pt>
                <c:pt idx="7">
                  <c:v>1499</c:v>
                </c:pt>
                <c:pt idx="8">
                  <c:v>735</c:v>
                </c:pt>
                <c:pt idx="9">
                  <c:v>877</c:v>
                </c:pt>
                <c:pt idx="10">
                  <c:v>1302</c:v>
                </c:pt>
                <c:pt idx="11">
                  <c:v>1140</c:v>
                </c:pt>
                <c:pt idx="12">
                  <c:v>1090</c:v>
                </c:pt>
                <c:pt idx="13">
                  <c:v>851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1213296"/>
        <c:axId val="301210160"/>
      </c:lineChart>
      <c:catAx>
        <c:axId val="30121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01210160"/>
        <c:crosses val="autoZero"/>
        <c:auto val="1"/>
        <c:lblAlgn val="ctr"/>
        <c:lblOffset val="100"/>
        <c:noMultiLvlLbl val="0"/>
      </c:catAx>
      <c:valAx>
        <c:axId val="301210160"/>
        <c:scaling>
          <c:orientation val="minMax"/>
          <c:min val="3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3333FF"/>
                </a:solidFill>
                <a:latin typeface="Baskerville"/>
                <a:ea typeface="+mn-ea"/>
                <a:cs typeface="+mn-cs"/>
              </a:defRPr>
            </a:pPr>
            <a:endParaRPr lang="tr-TR"/>
          </a:p>
        </c:txPr>
        <c:crossAx val="301213296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2000" b="1" dirty="0" smtClean="0"/>
              <a:t>SUNOIL</a:t>
            </a:r>
            <a:r>
              <a:rPr lang="tr-TR" sz="2000" b="1" baseline="0" dirty="0" smtClean="0"/>
              <a:t> AND OTHER VEGOILS PRICES, $/MT</a:t>
            </a:r>
            <a:endParaRPr lang="tr-TR" sz="20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5.7058311373160822E-2"/>
          <c:y val="0.11986149930709453"/>
          <c:w val="0.92703792450072198"/>
          <c:h val="0.73645435594875419"/>
        </c:manualLayout>
      </c:layout>
      <c:lineChart>
        <c:grouping val="standard"/>
        <c:varyColors val="0"/>
        <c:ser>
          <c:idx val="0"/>
          <c:order val="0"/>
          <c:tx>
            <c:strRef>
              <c:f>Sayfa7!$B$2:$B$3</c:f>
              <c:strCache>
                <c:ptCount val="2"/>
                <c:pt idx="0">
                  <c:v>Soyoil</c:v>
                </c:pt>
                <c:pt idx="1">
                  <c:v>FOB Argie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Sayfa7!$A$4:$A$29</c:f>
              <c:strCache>
                <c:ptCount val="26"/>
                <c:pt idx="0">
                  <c:v>Oct88/Sep89</c:v>
                </c:pt>
                <c:pt idx="1">
                  <c:v>Oct89/Sep90</c:v>
                </c:pt>
                <c:pt idx="2">
                  <c:v>Oct90/Sep91</c:v>
                </c:pt>
                <c:pt idx="3">
                  <c:v>Oct91/Sep92</c:v>
                </c:pt>
                <c:pt idx="4">
                  <c:v>Oct92/Sep93</c:v>
                </c:pt>
                <c:pt idx="5">
                  <c:v>Oct93/Sep94</c:v>
                </c:pt>
                <c:pt idx="6">
                  <c:v>Oct94/Sep95</c:v>
                </c:pt>
                <c:pt idx="7">
                  <c:v>Oct95/Sep96</c:v>
                </c:pt>
                <c:pt idx="8">
                  <c:v>Oct96/Sep97</c:v>
                </c:pt>
                <c:pt idx="9">
                  <c:v>Oct97/Sep98</c:v>
                </c:pt>
                <c:pt idx="10">
                  <c:v>Oct98/Sep99</c:v>
                </c:pt>
                <c:pt idx="11">
                  <c:v>Oct99/Sep00</c:v>
                </c:pt>
                <c:pt idx="12">
                  <c:v>Oct00/Sep01</c:v>
                </c:pt>
                <c:pt idx="13">
                  <c:v>Oct01/Sep02</c:v>
                </c:pt>
                <c:pt idx="14">
                  <c:v>Oct02/Sep03</c:v>
                </c:pt>
                <c:pt idx="15">
                  <c:v>Oct03/Sep04</c:v>
                </c:pt>
                <c:pt idx="16">
                  <c:v>Oct04/Sep05</c:v>
                </c:pt>
                <c:pt idx="17">
                  <c:v>Oct05/Sep06</c:v>
                </c:pt>
                <c:pt idx="18">
                  <c:v>Oct06/Sep07</c:v>
                </c:pt>
                <c:pt idx="19">
                  <c:v>Oct07/Sep08</c:v>
                </c:pt>
                <c:pt idx="20">
                  <c:v>Oct08/Sep09</c:v>
                </c:pt>
                <c:pt idx="21">
                  <c:v>Oct09/Sep10</c:v>
                </c:pt>
                <c:pt idx="22">
                  <c:v>Oct10/Sep11</c:v>
                </c:pt>
                <c:pt idx="23">
                  <c:v>Oct11/Sep12</c:v>
                </c:pt>
                <c:pt idx="24">
                  <c:v>Oct12/Sep13</c:v>
                </c:pt>
                <c:pt idx="25">
                  <c:v>Oct13/Sep14</c:v>
                </c:pt>
              </c:strCache>
            </c:strRef>
          </c:cat>
          <c:val>
            <c:numRef>
              <c:f>Sayfa7!$B$4:$B$29</c:f>
              <c:numCache>
                <c:formatCode>General</c:formatCode>
                <c:ptCount val="26"/>
                <c:pt idx="0">
                  <c:v>412</c:v>
                </c:pt>
                <c:pt idx="1">
                  <c:v>423</c:v>
                </c:pt>
                <c:pt idx="2">
                  <c:v>420</c:v>
                </c:pt>
                <c:pt idx="3">
                  <c:v>396</c:v>
                </c:pt>
                <c:pt idx="4">
                  <c:v>420</c:v>
                </c:pt>
                <c:pt idx="5">
                  <c:v>545</c:v>
                </c:pt>
                <c:pt idx="6">
                  <c:v>625</c:v>
                </c:pt>
                <c:pt idx="7">
                  <c:v>540</c:v>
                </c:pt>
                <c:pt idx="8">
                  <c:v>517</c:v>
                </c:pt>
                <c:pt idx="9">
                  <c:v>617</c:v>
                </c:pt>
                <c:pt idx="10">
                  <c:v>456</c:v>
                </c:pt>
                <c:pt idx="11">
                  <c:v>332</c:v>
                </c:pt>
                <c:pt idx="12">
                  <c:v>298</c:v>
                </c:pt>
                <c:pt idx="13">
                  <c:v>378</c:v>
                </c:pt>
                <c:pt idx="14">
                  <c:v>496</c:v>
                </c:pt>
                <c:pt idx="15">
                  <c:v>570</c:v>
                </c:pt>
                <c:pt idx="16">
                  <c:v>469</c:v>
                </c:pt>
                <c:pt idx="17">
                  <c:v>469</c:v>
                </c:pt>
                <c:pt idx="18">
                  <c:v>685</c:v>
                </c:pt>
                <c:pt idx="19">
                  <c:v>1185</c:v>
                </c:pt>
                <c:pt idx="20">
                  <c:v>736</c:v>
                </c:pt>
                <c:pt idx="21">
                  <c:v>841</c:v>
                </c:pt>
                <c:pt idx="22">
                  <c:v>1215</c:v>
                </c:pt>
                <c:pt idx="23">
                  <c:v>1168</c:v>
                </c:pt>
                <c:pt idx="24">
                  <c:v>1015</c:v>
                </c:pt>
                <c:pt idx="25">
                  <c:v>873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Sayfa7!$C$2:$C$3</c:f>
              <c:strCache>
                <c:ptCount val="2"/>
                <c:pt idx="0">
                  <c:v>Sunoil</c:v>
                </c:pt>
                <c:pt idx="1">
                  <c:v>FOB Rotterdam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76200">
                <a:solidFill>
                  <a:schemeClr val="accent2"/>
                </a:solidFill>
              </a:ln>
              <a:effectLst/>
            </c:spPr>
          </c:marker>
          <c:cat>
            <c:strRef>
              <c:f>Sayfa7!$A$4:$A$29</c:f>
              <c:strCache>
                <c:ptCount val="26"/>
                <c:pt idx="0">
                  <c:v>Oct88/Sep89</c:v>
                </c:pt>
                <c:pt idx="1">
                  <c:v>Oct89/Sep90</c:v>
                </c:pt>
                <c:pt idx="2">
                  <c:v>Oct90/Sep91</c:v>
                </c:pt>
                <c:pt idx="3">
                  <c:v>Oct91/Sep92</c:v>
                </c:pt>
                <c:pt idx="4">
                  <c:v>Oct92/Sep93</c:v>
                </c:pt>
                <c:pt idx="5">
                  <c:v>Oct93/Sep94</c:v>
                </c:pt>
                <c:pt idx="6">
                  <c:v>Oct94/Sep95</c:v>
                </c:pt>
                <c:pt idx="7">
                  <c:v>Oct95/Sep96</c:v>
                </c:pt>
                <c:pt idx="8">
                  <c:v>Oct96/Sep97</c:v>
                </c:pt>
                <c:pt idx="9">
                  <c:v>Oct97/Sep98</c:v>
                </c:pt>
                <c:pt idx="10">
                  <c:v>Oct98/Sep99</c:v>
                </c:pt>
                <c:pt idx="11">
                  <c:v>Oct99/Sep00</c:v>
                </c:pt>
                <c:pt idx="12">
                  <c:v>Oct00/Sep01</c:v>
                </c:pt>
                <c:pt idx="13">
                  <c:v>Oct01/Sep02</c:v>
                </c:pt>
                <c:pt idx="14">
                  <c:v>Oct02/Sep03</c:v>
                </c:pt>
                <c:pt idx="15">
                  <c:v>Oct03/Sep04</c:v>
                </c:pt>
                <c:pt idx="16">
                  <c:v>Oct04/Sep05</c:v>
                </c:pt>
                <c:pt idx="17">
                  <c:v>Oct05/Sep06</c:v>
                </c:pt>
                <c:pt idx="18">
                  <c:v>Oct06/Sep07</c:v>
                </c:pt>
                <c:pt idx="19">
                  <c:v>Oct07/Sep08</c:v>
                </c:pt>
                <c:pt idx="20">
                  <c:v>Oct08/Sep09</c:v>
                </c:pt>
                <c:pt idx="21">
                  <c:v>Oct09/Sep10</c:v>
                </c:pt>
                <c:pt idx="22">
                  <c:v>Oct10/Sep11</c:v>
                </c:pt>
                <c:pt idx="23">
                  <c:v>Oct11/Sep12</c:v>
                </c:pt>
                <c:pt idx="24">
                  <c:v>Oct12/Sep13</c:v>
                </c:pt>
                <c:pt idx="25">
                  <c:v>Oct13/Sep14</c:v>
                </c:pt>
              </c:strCache>
            </c:strRef>
          </c:cat>
          <c:val>
            <c:numRef>
              <c:f>Sayfa7!$C$4:$C$29</c:f>
              <c:numCache>
                <c:formatCode>General</c:formatCode>
                <c:ptCount val="26"/>
                <c:pt idx="0">
                  <c:v>477</c:v>
                </c:pt>
                <c:pt idx="1">
                  <c:v>486</c:v>
                </c:pt>
                <c:pt idx="2">
                  <c:v>480</c:v>
                </c:pt>
                <c:pt idx="3">
                  <c:v>459</c:v>
                </c:pt>
                <c:pt idx="4">
                  <c:v>492</c:v>
                </c:pt>
                <c:pt idx="5">
                  <c:v>627</c:v>
                </c:pt>
                <c:pt idx="6">
                  <c:v>691</c:v>
                </c:pt>
                <c:pt idx="7">
                  <c:v>617</c:v>
                </c:pt>
                <c:pt idx="8">
                  <c:v>545</c:v>
                </c:pt>
                <c:pt idx="9">
                  <c:v>730</c:v>
                </c:pt>
                <c:pt idx="10">
                  <c:v>560</c:v>
                </c:pt>
                <c:pt idx="11">
                  <c:v>413</c:v>
                </c:pt>
                <c:pt idx="12">
                  <c:v>428</c:v>
                </c:pt>
                <c:pt idx="13">
                  <c:v>587</c:v>
                </c:pt>
                <c:pt idx="14">
                  <c:v>592</c:v>
                </c:pt>
                <c:pt idx="15">
                  <c:v>663</c:v>
                </c:pt>
                <c:pt idx="16">
                  <c:v>703</c:v>
                </c:pt>
                <c:pt idx="17">
                  <c:v>635</c:v>
                </c:pt>
                <c:pt idx="18">
                  <c:v>846</c:v>
                </c:pt>
                <c:pt idx="19">
                  <c:v>1639</c:v>
                </c:pt>
                <c:pt idx="20">
                  <c:v>837</c:v>
                </c:pt>
                <c:pt idx="21">
                  <c:v>956</c:v>
                </c:pt>
                <c:pt idx="22">
                  <c:v>1404</c:v>
                </c:pt>
                <c:pt idx="23">
                  <c:v>1254</c:v>
                </c:pt>
                <c:pt idx="24">
                  <c:v>1189</c:v>
                </c:pt>
                <c:pt idx="25">
                  <c:v>929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Sayfa7!$D$2:$D$3</c:f>
              <c:strCache>
                <c:ptCount val="2"/>
                <c:pt idx="0">
                  <c:v>RapeOil</c:v>
                </c:pt>
                <c:pt idx="1">
                  <c:v>FOB Dutch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Sayfa7!$A$4:$A$29</c:f>
              <c:strCache>
                <c:ptCount val="26"/>
                <c:pt idx="0">
                  <c:v>Oct88/Sep89</c:v>
                </c:pt>
                <c:pt idx="1">
                  <c:v>Oct89/Sep90</c:v>
                </c:pt>
                <c:pt idx="2">
                  <c:v>Oct90/Sep91</c:v>
                </c:pt>
                <c:pt idx="3">
                  <c:v>Oct91/Sep92</c:v>
                </c:pt>
                <c:pt idx="4">
                  <c:v>Oct92/Sep93</c:v>
                </c:pt>
                <c:pt idx="5">
                  <c:v>Oct93/Sep94</c:v>
                </c:pt>
                <c:pt idx="6">
                  <c:v>Oct94/Sep95</c:v>
                </c:pt>
                <c:pt idx="7">
                  <c:v>Oct95/Sep96</c:v>
                </c:pt>
                <c:pt idx="8">
                  <c:v>Oct96/Sep97</c:v>
                </c:pt>
                <c:pt idx="9">
                  <c:v>Oct97/Sep98</c:v>
                </c:pt>
                <c:pt idx="10">
                  <c:v>Oct98/Sep99</c:v>
                </c:pt>
                <c:pt idx="11">
                  <c:v>Oct99/Sep00</c:v>
                </c:pt>
                <c:pt idx="12">
                  <c:v>Oct00/Sep01</c:v>
                </c:pt>
                <c:pt idx="13">
                  <c:v>Oct01/Sep02</c:v>
                </c:pt>
                <c:pt idx="14">
                  <c:v>Oct02/Sep03</c:v>
                </c:pt>
                <c:pt idx="15">
                  <c:v>Oct03/Sep04</c:v>
                </c:pt>
                <c:pt idx="16">
                  <c:v>Oct04/Sep05</c:v>
                </c:pt>
                <c:pt idx="17">
                  <c:v>Oct05/Sep06</c:v>
                </c:pt>
                <c:pt idx="18">
                  <c:v>Oct06/Sep07</c:v>
                </c:pt>
                <c:pt idx="19">
                  <c:v>Oct07/Sep08</c:v>
                </c:pt>
                <c:pt idx="20">
                  <c:v>Oct08/Sep09</c:v>
                </c:pt>
                <c:pt idx="21">
                  <c:v>Oct09/Sep10</c:v>
                </c:pt>
                <c:pt idx="22">
                  <c:v>Oct10/Sep11</c:v>
                </c:pt>
                <c:pt idx="23">
                  <c:v>Oct11/Sep12</c:v>
                </c:pt>
                <c:pt idx="24">
                  <c:v>Oct12/Sep13</c:v>
                </c:pt>
                <c:pt idx="25">
                  <c:v>Oct13/Sep14</c:v>
                </c:pt>
              </c:strCache>
            </c:strRef>
          </c:cat>
          <c:val>
            <c:numRef>
              <c:f>Sayfa7!$D$4:$D$29</c:f>
              <c:numCache>
                <c:formatCode>General</c:formatCode>
                <c:ptCount val="26"/>
                <c:pt idx="0">
                  <c:v>409</c:v>
                </c:pt>
                <c:pt idx="1">
                  <c:v>423</c:v>
                </c:pt>
                <c:pt idx="2">
                  <c:v>417</c:v>
                </c:pt>
                <c:pt idx="3">
                  <c:v>416</c:v>
                </c:pt>
                <c:pt idx="4">
                  <c:v>442</c:v>
                </c:pt>
                <c:pt idx="5">
                  <c:v>578</c:v>
                </c:pt>
                <c:pt idx="6">
                  <c:v>637</c:v>
                </c:pt>
                <c:pt idx="7">
                  <c:v>566</c:v>
                </c:pt>
                <c:pt idx="8">
                  <c:v>539</c:v>
                </c:pt>
                <c:pt idx="9">
                  <c:v>637</c:v>
                </c:pt>
                <c:pt idx="10">
                  <c:v>482</c:v>
                </c:pt>
                <c:pt idx="11">
                  <c:v>359</c:v>
                </c:pt>
                <c:pt idx="12">
                  <c:v>372</c:v>
                </c:pt>
                <c:pt idx="13">
                  <c:v>451</c:v>
                </c:pt>
                <c:pt idx="14">
                  <c:v>589</c:v>
                </c:pt>
                <c:pt idx="15">
                  <c:v>670</c:v>
                </c:pt>
                <c:pt idx="16">
                  <c:v>660</c:v>
                </c:pt>
                <c:pt idx="17">
                  <c:v>770</c:v>
                </c:pt>
                <c:pt idx="18">
                  <c:v>852</c:v>
                </c:pt>
                <c:pt idx="19">
                  <c:v>1411</c:v>
                </c:pt>
                <c:pt idx="20">
                  <c:v>868</c:v>
                </c:pt>
                <c:pt idx="21">
                  <c:v>927</c:v>
                </c:pt>
                <c:pt idx="22">
                  <c:v>1367</c:v>
                </c:pt>
                <c:pt idx="23">
                  <c:v>1258</c:v>
                </c:pt>
                <c:pt idx="24">
                  <c:v>1127</c:v>
                </c:pt>
                <c:pt idx="25">
                  <c:v>955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Sayfa7!$E$2:$E$3</c:f>
              <c:strCache>
                <c:ptCount val="2"/>
                <c:pt idx="0">
                  <c:v>RBD Palm Oil </c:v>
                </c:pt>
                <c:pt idx="1">
                  <c:v>FOB Malaysia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Sayfa7!$A$4:$A$29</c:f>
              <c:strCache>
                <c:ptCount val="26"/>
                <c:pt idx="0">
                  <c:v>Oct88/Sep89</c:v>
                </c:pt>
                <c:pt idx="1">
                  <c:v>Oct89/Sep90</c:v>
                </c:pt>
                <c:pt idx="2">
                  <c:v>Oct90/Sep91</c:v>
                </c:pt>
                <c:pt idx="3">
                  <c:v>Oct91/Sep92</c:v>
                </c:pt>
                <c:pt idx="4">
                  <c:v>Oct92/Sep93</c:v>
                </c:pt>
                <c:pt idx="5">
                  <c:v>Oct93/Sep94</c:v>
                </c:pt>
                <c:pt idx="6">
                  <c:v>Oct94/Sep95</c:v>
                </c:pt>
                <c:pt idx="7">
                  <c:v>Oct95/Sep96</c:v>
                </c:pt>
                <c:pt idx="8">
                  <c:v>Oct96/Sep97</c:v>
                </c:pt>
                <c:pt idx="9">
                  <c:v>Oct97/Sep98</c:v>
                </c:pt>
                <c:pt idx="10">
                  <c:v>Oct98/Sep99</c:v>
                </c:pt>
                <c:pt idx="11">
                  <c:v>Oct99/Sep00</c:v>
                </c:pt>
                <c:pt idx="12">
                  <c:v>Oct00/Sep01</c:v>
                </c:pt>
                <c:pt idx="13">
                  <c:v>Oct01/Sep02</c:v>
                </c:pt>
                <c:pt idx="14">
                  <c:v>Oct02/Sep03</c:v>
                </c:pt>
                <c:pt idx="15">
                  <c:v>Oct03/Sep04</c:v>
                </c:pt>
                <c:pt idx="16">
                  <c:v>Oct04/Sep05</c:v>
                </c:pt>
                <c:pt idx="17">
                  <c:v>Oct05/Sep06</c:v>
                </c:pt>
                <c:pt idx="18">
                  <c:v>Oct06/Sep07</c:v>
                </c:pt>
                <c:pt idx="19">
                  <c:v>Oct07/Sep08</c:v>
                </c:pt>
                <c:pt idx="20">
                  <c:v>Oct08/Sep09</c:v>
                </c:pt>
                <c:pt idx="21">
                  <c:v>Oct09/Sep10</c:v>
                </c:pt>
                <c:pt idx="22">
                  <c:v>Oct10/Sep11</c:v>
                </c:pt>
                <c:pt idx="23">
                  <c:v>Oct11/Sep12</c:v>
                </c:pt>
                <c:pt idx="24">
                  <c:v>Oct12/Sep13</c:v>
                </c:pt>
                <c:pt idx="25">
                  <c:v>Oct13/Sep14</c:v>
                </c:pt>
              </c:strCache>
            </c:strRef>
          </c:cat>
          <c:val>
            <c:numRef>
              <c:f>Sayfa7!$E$4:$E$29</c:f>
              <c:numCache>
                <c:formatCode>General</c:formatCode>
                <c:ptCount val="26"/>
                <c:pt idx="0">
                  <c:v>360</c:v>
                </c:pt>
                <c:pt idx="1">
                  <c:v>272</c:v>
                </c:pt>
                <c:pt idx="2">
                  <c:v>317</c:v>
                </c:pt>
                <c:pt idx="3">
                  <c:v>365</c:v>
                </c:pt>
                <c:pt idx="4">
                  <c:v>379</c:v>
                </c:pt>
                <c:pt idx="5">
                  <c:v>451</c:v>
                </c:pt>
                <c:pt idx="6">
                  <c:v>647</c:v>
                </c:pt>
                <c:pt idx="7">
                  <c:v>523</c:v>
                </c:pt>
                <c:pt idx="8">
                  <c:v>525</c:v>
                </c:pt>
                <c:pt idx="9">
                  <c:v>605</c:v>
                </c:pt>
                <c:pt idx="10">
                  <c:v>484</c:v>
                </c:pt>
                <c:pt idx="11">
                  <c:v>315</c:v>
                </c:pt>
                <c:pt idx="12">
                  <c:v>244</c:v>
                </c:pt>
                <c:pt idx="13">
                  <c:v>341</c:v>
                </c:pt>
                <c:pt idx="14">
                  <c:v>420</c:v>
                </c:pt>
                <c:pt idx="15">
                  <c:v>481</c:v>
                </c:pt>
                <c:pt idx="16">
                  <c:v>392</c:v>
                </c:pt>
                <c:pt idx="17">
                  <c:v>416</c:v>
                </c:pt>
                <c:pt idx="18">
                  <c:v>654</c:v>
                </c:pt>
                <c:pt idx="19">
                  <c:v>1058</c:v>
                </c:pt>
                <c:pt idx="20">
                  <c:v>633</c:v>
                </c:pt>
                <c:pt idx="21">
                  <c:v>793</c:v>
                </c:pt>
                <c:pt idx="22">
                  <c:v>1154</c:v>
                </c:pt>
                <c:pt idx="23">
                  <c:v>1032</c:v>
                </c:pt>
                <c:pt idx="24">
                  <c:v>791</c:v>
                </c:pt>
                <c:pt idx="25">
                  <c:v>802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1209376"/>
        <c:axId val="301210944"/>
      </c:lineChart>
      <c:catAx>
        <c:axId val="30120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01210944"/>
        <c:crosses val="autoZero"/>
        <c:auto val="1"/>
        <c:lblAlgn val="ctr"/>
        <c:lblOffset val="100"/>
        <c:noMultiLvlLbl val="0"/>
      </c:catAx>
      <c:valAx>
        <c:axId val="301210944"/>
        <c:scaling>
          <c:orientation val="minMax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3333FF"/>
                </a:solidFill>
                <a:latin typeface="Baskerville"/>
                <a:ea typeface="+mn-ea"/>
                <a:cs typeface="+mn-cs"/>
              </a:defRPr>
            </a:pPr>
            <a:endParaRPr lang="tr-TR"/>
          </a:p>
        </c:txPr>
        <c:crossAx val="301209376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1514463392336261E-2"/>
          <c:y val="0.12512621663697002"/>
          <c:w val="0.89316290691209232"/>
          <c:h val="4.56972251621164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800" b="1" dirty="0" smtClean="0"/>
              <a:t>2013/14 </a:t>
            </a:r>
            <a:r>
              <a:rPr lang="tr-TR" sz="1800" b="1" dirty="0" err="1" smtClean="0"/>
              <a:t>Season</a:t>
            </a:r>
            <a:r>
              <a:rPr lang="tr-TR" sz="1800" b="1" baseline="0" dirty="0" smtClean="0"/>
              <a:t> </a:t>
            </a:r>
            <a:r>
              <a:rPr lang="tr-TR" sz="1800" b="1" baseline="0" dirty="0" err="1" smtClean="0"/>
              <a:t>Consumptions</a:t>
            </a:r>
            <a:endParaRPr lang="tr-TR" sz="1800" b="1" dirty="0"/>
          </a:p>
        </c:rich>
      </c:tx>
      <c:layout>
        <c:manualLayout>
          <c:xMode val="edge"/>
          <c:yMode val="edge"/>
          <c:x val="0.58598431740286916"/>
          <c:y val="2.98091652488634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0.130773747147964"/>
          <c:y val="2.0794567434180126E-2"/>
          <c:w val="0.67255451214560269"/>
          <c:h val="0.97920543256581982"/>
        </c:manualLayout>
      </c:layout>
      <c:pieChart>
        <c:varyColors val="1"/>
        <c:ser>
          <c:idx val="0"/>
          <c:order val="0"/>
          <c:explosion val="1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7457919589644636"/>
                  <c:y val="-0.161391937103740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rgbClr val="008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CA31494-567A-4517-97D5-9336C20ECC89}" type="CATEGORYNAME">
                      <a:rPr lang="en-US" b="1">
                        <a:solidFill>
                          <a:srgbClr val="008000"/>
                        </a:solidFill>
                      </a:rPr>
                      <a:pPr>
                        <a:defRPr sz="3200" b="1">
                          <a:solidFill>
                            <a:srgbClr val="008000"/>
                          </a:solidFill>
                        </a:defRPr>
                      </a:pPr>
                      <a:t>[KATEGORİ ADI]</a:t>
                    </a:fld>
                    <a:r>
                      <a:rPr lang="en-US" b="1" baseline="0" dirty="0">
                        <a:solidFill>
                          <a:srgbClr val="008000"/>
                        </a:solidFill>
                      </a:rPr>
                      <a:t> </a:t>
                    </a:r>
                    <a:fld id="{14FBC5C8-F08A-4DCF-BB89-88DCD6543EFD}" type="VALUE">
                      <a:rPr lang="en-US" b="1" baseline="0">
                        <a:solidFill>
                          <a:srgbClr val="008000"/>
                        </a:solidFill>
                      </a:rPr>
                      <a:pPr>
                        <a:defRPr sz="3200" b="1">
                          <a:solidFill>
                            <a:srgbClr val="008000"/>
                          </a:solidFill>
                        </a:defRPr>
                      </a:pPr>
                      <a:t>[DEĞER]</a:t>
                    </a:fld>
                    <a:endParaRPr lang="en-US" b="1" baseline="0" dirty="0">
                      <a:solidFill>
                        <a:srgbClr val="008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rgbClr val="008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956314612085946"/>
                      <c:h val="0.2475899035114202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7453792417863187E-2"/>
                  <c:y val="-3.14775319504509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Sayfa1!$A$49:$G$49</c:f>
              <c:strCache>
                <c:ptCount val="7"/>
                <c:pt idx="0">
                  <c:v>SunOil</c:v>
                </c:pt>
                <c:pt idx="1">
                  <c:v>CottonOil</c:v>
                </c:pt>
                <c:pt idx="2">
                  <c:v>SoyOil</c:v>
                </c:pt>
                <c:pt idx="3">
                  <c:v>RapeOil</c:v>
                </c:pt>
                <c:pt idx="4">
                  <c:v>Hazelnut Oil</c:v>
                </c:pt>
                <c:pt idx="5">
                  <c:v>CornOil</c:v>
                </c:pt>
                <c:pt idx="6">
                  <c:v>OliveOil</c:v>
                </c:pt>
              </c:strCache>
            </c:strRef>
          </c:cat>
          <c:val>
            <c:numRef>
              <c:f>Sayfa1!$A$50:$G$50</c:f>
              <c:numCache>
                <c:formatCode>General</c:formatCode>
                <c:ptCount val="7"/>
                <c:pt idx="0">
                  <c:v>950</c:v>
                </c:pt>
                <c:pt idx="1">
                  <c:v>45</c:v>
                </c:pt>
                <c:pt idx="2">
                  <c:v>10</c:v>
                </c:pt>
                <c:pt idx="3">
                  <c:v>20</c:v>
                </c:pt>
                <c:pt idx="4">
                  <c:v>10</c:v>
                </c:pt>
                <c:pt idx="5">
                  <c:v>60</c:v>
                </c:pt>
                <c:pt idx="6">
                  <c:v>125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788360502357052"/>
          <c:y val="0.3186892872799586"/>
          <c:w val="0.13497831875922128"/>
          <c:h val="0.462477254847795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19" tIns="48158" rIns="96319" bIns="4815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0963" y="0"/>
            <a:ext cx="29749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19" tIns="48158" rIns="96319" bIns="4815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25" y="750888"/>
            <a:ext cx="4994275" cy="3746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48213"/>
            <a:ext cx="54959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19" tIns="48158" rIns="96319" bIns="48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noProof="0" smtClean="0"/>
              <a:t>Click to edit Master text styles</a:t>
            </a:r>
          </a:p>
          <a:p>
            <a:pPr lvl="1"/>
            <a:r>
              <a:rPr lang="bg-BG" noProof="0" smtClean="0"/>
              <a:t>Second level</a:t>
            </a:r>
          </a:p>
          <a:p>
            <a:pPr lvl="2"/>
            <a:r>
              <a:rPr lang="bg-BG" noProof="0" smtClean="0"/>
              <a:t>Third level</a:t>
            </a:r>
          </a:p>
          <a:p>
            <a:pPr lvl="3"/>
            <a:r>
              <a:rPr lang="bg-BG" noProof="0" smtClean="0"/>
              <a:t>Fourth level</a:t>
            </a:r>
          </a:p>
          <a:p>
            <a:pPr lvl="4"/>
            <a:r>
              <a:rPr lang="bg-BG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3250"/>
            <a:ext cx="29749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19" tIns="48158" rIns="96319" bIns="4815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0963" y="9493250"/>
            <a:ext cx="29749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19" tIns="48158" rIns="96319" bIns="4815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E18D9F3-058F-49BC-A2F2-739E03694A3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226236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 Üçgen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15 Grup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5 Serbest Form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9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11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12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13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81D86D6-B48F-4674-9C66-AF3364C063B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6754B-9716-4D06-80D1-6698C6ECCC5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25D78-9658-4BA7-B3B0-729018F42E3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26212-23D4-4C9D-BE3A-C53572EC679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Köşeli Çift Ayraç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4 Köşeli Çift Ayraç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37DCD5-AC4A-4A52-9F35-AA20547BB53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166D9B-C868-4598-88E5-A565869EB54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23E3B1-7839-4D9B-89C0-CC8E0F32BCE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71B492-F449-4BE1-90DB-93E3CE90639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484C7-0B3F-4DDD-956B-D50AECD25E2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2923E4-BA37-452E-A037-DEAD2D15918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erbest Form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5 Serbest Form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6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Köşeli Çift Ayraç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9 Köşeli Çift Ayraç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12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13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B05BF06-1F21-474E-93C6-A68206099B9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225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E249F13-B658-42FA-9638-678CB0EF575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16" r:id="rId2"/>
    <p:sldLayoutId id="2147484321" r:id="rId3"/>
    <p:sldLayoutId id="2147484322" r:id="rId4"/>
    <p:sldLayoutId id="2147484323" r:id="rId5"/>
    <p:sldLayoutId id="2147484324" r:id="rId6"/>
    <p:sldLayoutId id="2147484317" r:id="rId7"/>
    <p:sldLayoutId id="2147484325" r:id="rId8"/>
    <p:sldLayoutId id="2147484326" r:id="rId9"/>
    <p:sldLayoutId id="2147484318" r:id="rId10"/>
    <p:sldLayoutId id="21474843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veyselkaya@sunseedman.com" TargetMode="External"/><Relationship Id="rId2" Type="http://schemas.openxmlformats.org/officeDocument/2006/relationships/hyperlink" Target="http://www.sunseedman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witter.com/SUNSEEDMAN" TargetMode="External"/><Relationship Id="rId5" Type="http://schemas.openxmlformats.org/officeDocument/2006/relationships/hyperlink" Target="http://www.linkedin.com/in/SUNSEEDMAN" TargetMode="External"/><Relationship Id="rId4" Type="http://schemas.openxmlformats.org/officeDocument/2006/relationships/hyperlink" Target="http://www.facebook.com/SUNSEEDMAN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Dikdörtgen"/>
          <p:cNvSpPr>
            <a:spLocks noChangeArrowheads="1"/>
          </p:cNvSpPr>
          <p:nvPr/>
        </p:nvSpPr>
        <p:spPr bwMode="auto">
          <a:xfrm>
            <a:off x="251520" y="548680"/>
            <a:ext cx="864063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GLOBAL SUNFLOWER OIL</a:t>
            </a:r>
          </a:p>
          <a:p>
            <a:pPr algn="ctr">
              <a:defRPr/>
            </a:pPr>
            <a:r>
              <a:rPr lang="tr-TR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MARKET. </a:t>
            </a:r>
          </a:p>
          <a:p>
            <a:pPr algn="ctr">
              <a:defRPr/>
            </a:pPr>
            <a:r>
              <a:rPr lang="tr-TR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TURKISH AND NORTH AFRICAN SUNFLOWER OIL MARKETS.</a:t>
            </a:r>
            <a:endParaRPr lang="tr-TR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1775049" y="5362815"/>
            <a:ext cx="5936530" cy="51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471" tIns="40236" rIns="80471" bIns="40236">
            <a:spAutoFit/>
          </a:bodyPr>
          <a:lstStyle/>
          <a:p>
            <a:pPr eaLnBrk="0" hangingPunct="0"/>
            <a:r>
              <a:rPr lang="tr-TR" sz="2800" dirty="0"/>
              <a:t> </a:t>
            </a:r>
            <a:r>
              <a:rPr lang="tr-TR" sz="2800" b="1" dirty="0" err="1" smtClean="0"/>
              <a:t>October</a:t>
            </a:r>
            <a:r>
              <a:rPr lang="tr-TR" sz="2800" b="1" dirty="0" smtClean="0"/>
              <a:t> 7, 2014</a:t>
            </a:r>
            <a:r>
              <a:rPr lang="tr-TR" sz="2800" b="1" dirty="0"/>
              <a:t>, </a:t>
            </a:r>
            <a:r>
              <a:rPr lang="tr-TR" sz="2800" b="1" dirty="0" smtClean="0"/>
              <a:t>​Barcelona/</a:t>
            </a:r>
            <a:r>
              <a:rPr lang="tr-TR" sz="2800" b="1" dirty="0" err="1" smtClean="0"/>
              <a:t>Spain</a:t>
            </a:r>
            <a:endParaRPr lang="tr-TR" sz="2500" b="1" u="sng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371366" y="4596576"/>
            <a:ext cx="4743896" cy="5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471" tIns="40236" rIns="80471" bIns="40236">
            <a:spAutoFit/>
          </a:bodyPr>
          <a:lstStyle/>
          <a:p>
            <a:pPr eaLnBrk="0" hangingPunct="0"/>
            <a:r>
              <a:rPr lang="tr-TR" sz="3200" b="1" u="sng" dirty="0" smtClean="0"/>
              <a:t>OILSEEDS &amp; OILS 2014</a:t>
            </a:r>
            <a:endParaRPr lang="tr-TR" sz="3200" b="1" u="sng" dirty="0"/>
          </a:p>
        </p:txBody>
      </p:sp>
      <p:sp>
        <p:nvSpPr>
          <p:cNvPr id="7" name="Dikdörtgen 6"/>
          <p:cNvSpPr/>
          <p:nvPr/>
        </p:nvSpPr>
        <p:spPr>
          <a:xfrm>
            <a:off x="5724128" y="6126417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>
                <a:glow rad="101600">
                  <a:srgbClr val="CCCC00">
                    <a:alpha val="60000"/>
                  </a:srgb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539552" y="260648"/>
            <a:ext cx="8280920" cy="52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algn="ctr" eaLnBrk="0" hangingPunct="0"/>
            <a:r>
              <a:rPr lang="tr-TR" sz="2800" b="1" dirty="0" smtClean="0">
                <a:latin typeface="Baskerville" pitchFamily="18" charset="0"/>
              </a:rPr>
              <a:t>WORLD SUNOIL PRODUCERS ( THD T )</a:t>
            </a:r>
            <a:endParaRPr lang="tr-TR" sz="2800" b="1" dirty="0">
              <a:latin typeface="Baskerville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5724128" y="6108783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afi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145329"/>
              </p:ext>
            </p:extLst>
          </p:nvPr>
        </p:nvGraphicFramePr>
        <p:xfrm>
          <a:off x="107504" y="783852"/>
          <a:ext cx="8928992" cy="5087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2843808" y="5733256"/>
            <a:ext cx="3528392" cy="52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32500" lnSpcReduction="20000"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tr-TR" sz="2000" b="1" dirty="0" smtClean="0">
              <a:latin typeface="+mj-lt"/>
            </a:endParaRPr>
          </a:p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tr-TR" sz="4400" b="1" dirty="0" smtClean="0">
                <a:latin typeface="Baskerville" pitchFamily="18" charset="0"/>
              </a:rPr>
              <a:t>Source: OIL WORLD &amp; SUNSEEDMAN</a:t>
            </a:r>
            <a:endParaRPr lang="tr-TR" sz="1800" dirty="0" smtClean="0">
              <a:latin typeface="Baskervil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29287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4 İçerik Yer Tutucusu"/>
          <p:cNvSpPr>
            <a:spLocks noGrp="1"/>
          </p:cNvSpPr>
          <p:nvPr>
            <p:ph idx="1"/>
          </p:nvPr>
        </p:nvSpPr>
        <p:spPr>
          <a:xfrm>
            <a:off x="107504" y="116633"/>
            <a:ext cx="8857109" cy="5904756"/>
          </a:xfrm>
        </p:spPr>
        <p:txBody>
          <a:bodyPr>
            <a:normAutofit fontScale="625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tr-TR" sz="4300" b="1" dirty="0">
              <a:latin typeface="Baskerville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9600" b="1" dirty="0" smtClean="0">
                <a:latin typeface="Baskerville" pitchFamily="18" charset="0"/>
              </a:rPr>
              <a:t>UKRAINE 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9600" b="1" dirty="0" smtClean="0">
                <a:latin typeface="Baskerville" pitchFamily="18" charset="0"/>
              </a:rPr>
              <a:t>( </a:t>
            </a:r>
            <a:r>
              <a:rPr lang="tr-TR" sz="9600" b="1" u="sng" dirty="0" smtClean="0">
                <a:solidFill>
                  <a:srgbClr val="3333FF"/>
                </a:solidFill>
                <a:latin typeface="Baskerville" pitchFamily="18" charset="0"/>
              </a:rPr>
              <a:t>4.1 MLN T</a:t>
            </a:r>
            <a:r>
              <a:rPr lang="tr-TR" sz="9600" b="1" dirty="0" smtClean="0">
                <a:latin typeface="Baskerville" pitchFamily="18" charset="0"/>
              </a:rPr>
              <a:t> ) 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9600" b="1" dirty="0" smtClean="0">
                <a:latin typeface="Baskerville" pitchFamily="18" charset="0"/>
              </a:rPr>
              <a:t>ONLY PERFORMS MORE THAN HALF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9600" b="1" dirty="0" smtClean="0">
                <a:latin typeface="Baskerville" pitchFamily="18" charset="0"/>
              </a:rPr>
              <a:t>( </a:t>
            </a:r>
            <a:r>
              <a:rPr lang="tr-TR" sz="9600" b="1" u="sng" dirty="0" smtClean="0">
                <a:solidFill>
                  <a:srgbClr val="3333FF"/>
                </a:solidFill>
                <a:latin typeface="Baskerville" pitchFamily="18" charset="0"/>
              </a:rPr>
              <a:t>51%</a:t>
            </a:r>
            <a:r>
              <a:rPr lang="tr-TR" sz="9600" b="1" dirty="0" smtClean="0">
                <a:latin typeface="Baskerville" pitchFamily="18" charset="0"/>
              </a:rPr>
              <a:t> ) OF THE WORLD SUNOIL EXPORTS 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9600" b="1" dirty="0" smtClean="0">
                <a:latin typeface="Baskerville" pitchFamily="18" charset="0"/>
              </a:rPr>
              <a:t>( </a:t>
            </a:r>
            <a:r>
              <a:rPr lang="tr-TR" sz="9600" b="1" u="sng" dirty="0" smtClean="0">
                <a:solidFill>
                  <a:srgbClr val="3333FF"/>
                </a:solidFill>
                <a:latin typeface="Baskerville" pitchFamily="18" charset="0"/>
              </a:rPr>
              <a:t>7.99 MLN T </a:t>
            </a:r>
            <a:r>
              <a:rPr lang="tr-TR" sz="9600" b="1" dirty="0" smtClean="0">
                <a:latin typeface="Baskerville" pitchFamily="18" charset="0"/>
              </a:rPr>
              <a:t>) 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tr-TR" sz="4000" b="1" dirty="0" smtClean="0">
              <a:latin typeface="Baskerville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724128" y="6126417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10162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5724128" y="6140440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9552" y="260648"/>
            <a:ext cx="8280920" cy="52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algn="ctr" eaLnBrk="0" hangingPunct="0"/>
            <a:r>
              <a:rPr lang="tr-TR" sz="2800" b="1" dirty="0" smtClean="0">
                <a:latin typeface="Baskerville" pitchFamily="18" charset="0"/>
              </a:rPr>
              <a:t>WORLD SUNOIL EXPORTERS ( THD T )</a:t>
            </a:r>
            <a:endParaRPr lang="tr-TR" sz="2800" b="1" dirty="0">
              <a:latin typeface="Baskerville" pitchFamily="18" charset="0"/>
            </a:endParaRPr>
          </a:p>
        </p:txBody>
      </p:sp>
      <p:graphicFrame>
        <p:nvGraphicFramePr>
          <p:cNvPr id="6" name="Grafi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4847185"/>
              </p:ext>
            </p:extLst>
          </p:nvPr>
        </p:nvGraphicFramePr>
        <p:xfrm>
          <a:off x="359916" y="1124744"/>
          <a:ext cx="8784084" cy="5093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4 İçerik Yer Tutucusu"/>
          <p:cNvSpPr txBox="1">
            <a:spLocks/>
          </p:cNvSpPr>
          <p:nvPr/>
        </p:nvSpPr>
        <p:spPr bwMode="auto">
          <a:xfrm>
            <a:off x="2627784" y="5877272"/>
            <a:ext cx="3528392" cy="52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32500" lnSpcReduction="20000"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tr-TR" sz="2000" b="1" dirty="0" smtClean="0">
              <a:latin typeface="+mj-lt"/>
            </a:endParaRPr>
          </a:p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tr-TR" sz="4400" b="1" dirty="0" smtClean="0">
                <a:latin typeface="Baskerville" pitchFamily="18" charset="0"/>
              </a:rPr>
              <a:t>Source: OIL WORLD &amp; SUNSEEDMAN</a:t>
            </a:r>
            <a:endParaRPr lang="tr-TR" sz="1800" dirty="0" smtClean="0">
              <a:latin typeface="Baskervil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59444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4 İçerik Yer Tutucusu"/>
          <p:cNvSpPr>
            <a:spLocks noGrp="1"/>
          </p:cNvSpPr>
          <p:nvPr>
            <p:ph idx="1"/>
          </p:nvPr>
        </p:nvSpPr>
        <p:spPr>
          <a:xfrm>
            <a:off x="107504" y="116633"/>
            <a:ext cx="8857109" cy="5904756"/>
          </a:xfrm>
        </p:spPr>
        <p:txBody>
          <a:bodyPr>
            <a:normAutofit fontScale="325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tr-TR" sz="4300" b="1" dirty="0">
              <a:latin typeface="Baskerville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14800" b="1" dirty="0" smtClean="0">
                <a:solidFill>
                  <a:srgbClr val="FF0000"/>
                </a:solidFill>
                <a:latin typeface="Baskerville" pitchFamily="18" charset="0"/>
              </a:rPr>
              <a:t>INDIA</a:t>
            </a:r>
            <a:r>
              <a:rPr lang="tr-TR" sz="14800" b="1" dirty="0" smtClean="0">
                <a:latin typeface="Baskerville" pitchFamily="18" charset="0"/>
              </a:rPr>
              <a:t> IS THE BIGGEST SUNOIL IMPORTER COUNTRY  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14800" b="1" dirty="0" smtClean="0">
                <a:latin typeface="Baskerville" pitchFamily="18" charset="0"/>
              </a:rPr>
              <a:t>( </a:t>
            </a:r>
            <a:r>
              <a:rPr lang="tr-TR" sz="14800" b="1" u="sng" dirty="0" smtClean="0">
                <a:solidFill>
                  <a:srgbClr val="3333FF"/>
                </a:solidFill>
                <a:latin typeface="Baskerville" pitchFamily="18" charset="0"/>
              </a:rPr>
              <a:t>1.53 MLN T</a:t>
            </a:r>
            <a:r>
              <a:rPr lang="tr-TR" sz="14800" b="1" dirty="0" smtClean="0">
                <a:latin typeface="Baskerville" pitchFamily="18" charset="0"/>
              </a:rPr>
              <a:t> ) 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14800" b="1" dirty="0" smtClean="0">
                <a:latin typeface="Baskerville" pitchFamily="18" charset="0"/>
              </a:rPr>
              <a:t>AND 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14800" b="1" dirty="0" smtClean="0">
                <a:latin typeface="Baskerville" pitchFamily="18" charset="0"/>
              </a:rPr>
              <a:t>ONLY PERFORMS 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14800" b="1" u="sng" dirty="0" smtClean="0">
                <a:solidFill>
                  <a:srgbClr val="3333FF"/>
                </a:solidFill>
                <a:latin typeface="Baskerville" pitchFamily="18" charset="0"/>
              </a:rPr>
              <a:t>19%</a:t>
            </a:r>
            <a:r>
              <a:rPr lang="tr-TR" sz="14800" b="1" dirty="0" smtClean="0">
                <a:latin typeface="Baskerville" pitchFamily="18" charset="0"/>
              </a:rPr>
              <a:t> OF THE WORLD SUNOIL IMPORTS 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14800" b="1" dirty="0" smtClean="0">
                <a:latin typeface="Baskerville" pitchFamily="18" charset="0"/>
              </a:rPr>
              <a:t>( </a:t>
            </a:r>
            <a:r>
              <a:rPr lang="tr-TR" sz="14800" b="1" u="sng" dirty="0" smtClean="0">
                <a:solidFill>
                  <a:srgbClr val="3333FF"/>
                </a:solidFill>
                <a:latin typeface="Baskerville" pitchFamily="18" charset="0"/>
              </a:rPr>
              <a:t>8.13 MLN T </a:t>
            </a:r>
            <a:r>
              <a:rPr lang="tr-TR" sz="14800" b="1" dirty="0" smtClean="0">
                <a:latin typeface="Baskerville" pitchFamily="18" charset="0"/>
              </a:rPr>
              <a:t>) 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tr-TR" sz="4000" b="1" dirty="0" smtClean="0">
              <a:latin typeface="Baskerville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724128" y="6107025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73105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5724128" y="6141657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9552" y="260648"/>
            <a:ext cx="8280920" cy="52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algn="ctr" eaLnBrk="0" hangingPunct="0"/>
            <a:r>
              <a:rPr lang="tr-TR" sz="2800" b="1" dirty="0" smtClean="0">
                <a:latin typeface="Baskerville" pitchFamily="18" charset="0"/>
              </a:rPr>
              <a:t>WORLD SUNOIL IMPORTERS ( THD T )</a:t>
            </a:r>
            <a:endParaRPr lang="tr-TR" sz="2800" b="1" dirty="0">
              <a:latin typeface="Baskerville" pitchFamily="18" charset="0"/>
            </a:endParaRPr>
          </a:p>
        </p:txBody>
      </p:sp>
      <p:sp>
        <p:nvSpPr>
          <p:cNvPr id="7" name="4 İçerik Yer Tutucusu"/>
          <p:cNvSpPr txBox="1">
            <a:spLocks/>
          </p:cNvSpPr>
          <p:nvPr/>
        </p:nvSpPr>
        <p:spPr bwMode="auto">
          <a:xfrm>
            <a:off x="2771800" y="5878489"/>
            <a:ext cx="3528392" cy="52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32500" lnSpcReduction="20000"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tr-TR" sz="2000" b="1" dirty="0" smtClean="0">
              <a:latin typeface="+mj-lt"/>
            </a:endParaRPr>
          </a:p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tr-TR" sz="4400" b="1" dirty="0" smtClean="0">
                <a:latin typeface="Baskerville" pitchFamily="18" charset="0"/>
              </a:rPr>
              <a:t>Source: OIL WORLD &amp; SUNSEEDMAN</a:t>
            </a:r>
            <a:endParaRPr lang="tr-TR" sz="1800" dirty="0" smtClean="0">
              <a:latin typeface="Baskerville" pitchFamily="18" charset="0"/>
            </a:endParaRPr>
          </a:p>
        </p:txBody>
      </p:sp>
      <p:graphicFrame>
        <p:nvGraphicFramePr>
          <p:cNvPr id="8" name="Grafi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750043"/>
              </p:ext>
            </p:extLst>
          </p:nvPr>
        </p:nvGraphicFramePr>
        <p:xfrm>
          <a:off x="107504" y="908720"/>
          <a:ext cx="8856984" cy="5065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268913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4 İçerik Yer Tutucusu"/>
          <p:cNvSpPr>
            <a:spLocks noGrp="1"/>
          </p:cNvSpPr>
          <p:nvPr>
            <p:ph idx="1"/>
          </p:nvPr>
        </p:nvSpPr>
        <p:spPr>
          <a:xfrm>
            <a:off x="107504" y="116633"/>
            <a:ext cx="8857109" cy="5904756"/>
          </a:xfrm>
        </p:spPr>
        <p:txBody>
          <a:bodyPr>
            <a:normAutofit lnSpcReduction="1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4000" b="1" dirty="0" smtClean="0">
                <a:latin typeface="Baskerville" pitchFamily="18" charset="0"/>
              </a:rPr>
              <a:t>NOW LET’S LOOK AT GLOBAL SUNOIL MARKET PRICES;</a:t>
            </a:r>
            <a:r>
              <a:rPr lang="tr-TR" sz="4400" b="1" dirty="0" smtClean="0">
                <a:latin typeface="Baskerville" pitchFamily="18" charset="0"/>
              </a:rPr>
              <a:t>  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tr-TR" sz="4000" b="1" dirty="0" smtClean="0">
              <a:latin typeface="Baskerville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4800" b="1" dirty="0" smtClean="0">
                <a:solidFill>
                  <a:srgbClr val="FF0000"/>
                </a:solidFill>
                <a:latin typeface="Baskerville" pitchFamily="18" charset="0"/>
              </a:rPr>
              <a:t>ROTTERDAM</a:t>
            </a:r>
            <a:r>
              <a:rPr lang="tr-TR" sz="4800" b="1" dirty="0" smtClean="0">
                <a:latin typeface="Baskerville" pitchFamily="18" charset="0"/>
              </a:rPr>
              <a:t>, </a:t>
            </a:r>
            <a:r>
              <a:rPr lang="tr-TR" sz="4800" b="1" dirty="0" smtClean="0">
                <a:solidFill>
                  <a:srgbClr val="FF0000"/>
                </a:solidFill>
                <a:latin typeface="Baskerville" pitchFamily="18" charset="0"/>
              </a:rPr>
              <a:t>BLACK SEA </a:t>
            </a:r>
            <a:r>
              <a:rPr lang="tr-TR" sz="4800" b="1" dirty="0" smtClean="0">
                <a:latin typeface="Baskerville" pitchFamily="18" charset="0"/>
              </a:rPr>
              <a:t>AND A</a:t>
            </a:r>
            <a:r>
              <a:rPr lang="tr-TR" sz="4800" b="1" dirty="0" smtClean="0">
                <a:solidFill>
                  <a:srgbClr val="FF0000"/>
                </a:solidFill>
                <a:latin typeface="Baskerville" pitchFamily="18" charset="0"/>
              </a:rPr>
              <a:t>RGENTINA</a:t>
            </a:r>
            <a:r>
              <a:rPr lang="tr-TR" sz="4800" b="1" dirty="0" smtClean="0">
                <a:latin typeface="Baskerville" pitchFamily="18" charset="0"/>
              </a:rPr>
              <a:t> ( INDEED STARTED TO BE SURPLUS RECENTLY ) SUNOIL MARKET PRICES ARE FOLLOWED. 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724128" y="6107025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9997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4 İçerik Yer Tutucusu"/>
          <p:cNvSpPr>
            <a:spLocks noGrp="1"/>
          </p:cNvSpPr>
          <p:nvPr>
            <p:ph idx="1"/>
          </p:nvPr>
        </p:nvSpPr>
        <p:spPr>
          <a:xfrm>
            <a:off x="107504" y="116633"/>
            <a:ext cx="8857109" cy="5904756"/>
          </a:xfrm>
        </p:spPr>
        <p:txBody>
          <a:bodyPr>
            <a:normAutofit fontScale="92500" lnSpcReduction="1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3600" b="1" dirty="0" smtClean="0">
                <a:latin typeface="Baskerville" pitchFamily="18" charset="0"/>
              </a:rPr>
              <a:t>AS PER OUR </a:t>
            </a:r>
            <a:r>
              <a:rPr lang="tr-TR" sz="3600" b="1" dirty="0" smtClean="0">
                <a:solidFill>
                  <a:srgbClr val="FF0000"/>
                </a:solidFill>
                <a:latin typeface="Baskerville" pitchFamily="18" charset="0"/>
              </a:rPr>
              <a:t>OIL WORLD </a:t>
            </a:r>
            <a:r>
              <a:rPr lang="tr-TR" sz="3600" b="1" dirty="0" smtClean="0">
                <a:latin typeface="Baskerville" pitchFamily="18" charset="0"/>
              </a:rPr>
              <a:t>DATABASE;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tr-TR" sz="4000" b="1" dirty="0" smtClean="0">
              <a:latin typeface="Baskerville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4400" b="1" dirty="0" smtClean="0">
                <a:latin typeface="Baskerville" pitchFamily="18" charset="0"/>
              </a:rPr>
              <a:t>WE HAVE MARKET PRICES SINCE </a:t>
            </a:r>
            <a:r>
              <a:rPr lang="tr-TR" sz="4400" b="1" dirty="0" smtClean="0">
                <a:solidFill>
                  <a:srgbClr val="3333FF"/>
                </a:solidFill>
                <a:latin typeface="Baskerville" pitchFamily="18" charset="0"/>
              </a:rPr>
              <a:t>1988/1989 SEASON </a:t>
            </a:r>
            <a:r>
              <a:rPr lang="tr-TR" sz="4400" b="1" dirty="0" smtClean="0">
                <a:latin typeface="Baskerville" pitchFamily="18" charset="0"/>
              </a:rPr>
              <a:t>FOR MOST OF VEGOILS INCLUDING SUNOIL. 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tr-TR" sz="4400" b="1" dirty="0">
              <a:solidFill>
                <a:srgbClr val="008000"/>
              </a:solidFill>
              <a:latin typeface="Baskerville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4400" b="1" dirty="0" smtClean="0">
                <a:solidFill>
                  <a:srgbClr val="008000"/>
                </a:solidFill>
                <a:latin typeface="Baskerville" pitchFamily="18" charset="0"/>
              </a:rPr>
              <a:t>BLACK SEA SUNOIL PRICES </a:t>
            </a:r>
            <a:r>
              <a:rPr lang="tr-TR" sz="4400" b="1" dirty="0" smtClean="0">
                <a:latin typeface="Baskerville" pitchFamily="18" charset="0"/>
              </a:rPr>
              <a:t>ARE AVAILABLE ONLY WITH </a:t>
            </a:r>
            <a:r>
              <a:rPr lang="tr-TR" sz="4400" b="1" dirty="0" smtClean="0">
                <a:solidFill>
                  <a:srgbClr val="3333FF"/>
                </a:solidFill>
                <a:latin typeface="Baskerville" pitchFamily="18" charset="0"/>
              </a:rPr>
              <a:t>NEW MILLENIUM</a:t>
            </a:r>
            <a:r>
              <a:rPr lang="tr-TR" sz="4400" b="1" dirty="0" smtClean="0">
                <a:latin typeface="Baskerville" pitchFamily="18" charset="0"/>
              </a:rPr>
              <a:t>.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724128" y="6126417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05911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4 İçerik Yer Tutucusu"/>
          <p:cNvSpPr>
            <a:spLocks noGrp="1"/>
          </p:cNvSpPr>
          <p:nvPr>
            <p:ph idx="1"/>
          </p:nvPr>
        </p:nvSpPr>
        <p:spPr>
          <a:xfrm>
            <a:off x="107504" y="116633"/>
            <a:ext cx="8857109" cy="5904756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5000" b="1" dirty="0" smtClean="0">
                <a:latin typeface="Baskerville" pitchFamily="18" charset="0"/>
              </a:rPr>
              <a:t>FIRST, LET’S LOOK AT CRUDE SUNOIL FOB PRICES AS PER </a:t>
            </a:r>
            <a:r>
              <a:rPr lang="tr-TR" sz="5000" b="1" dirty="0" smtClean="0">
                <a:solidFill>
                  <a:srgbClr val="FF0000"/>
                </a:solidFill>
                <a:latin typeface="Baskerville" pitchFamily="18" charset="0"/>
              </a:rPr>
              <a:t>ROTTERDAM</a:t>
            </a:r>
            <a:r>
              <a:rPr lang="tr-TR" sz="5000" b="1" dirty="0" smtClean="0">
                <a:latin typeface="Baskerville" pitchFamily="18" charset="0"/>
              </a:rPr>
              <a:t> ( 6 PORTS ), </a:t>
            </a:r>
            <a:r>
              <a:rPr lang="tr-TR" sz="5000" b="1" dirty="0" smtClean="0">
                <a:solidFill>
                  <a:srgbClr val="FF0000"/>
                </a:solidFill>
                <a:latin typeface="Baskerville" pitchFamily="18" charset="0"/>
              </a:rPr>
              <a:t>ARGENTINA</a:t>
            </a:r>
            <a:r>
              <a:rPr lang="tr-TR" sz="5000" b="1" dirty="0" smtClean="0">
                <a:latin typeface="Baskerville" pitchFamily="18" charset="0"/>
              </a:rPr>
              <a:t> AND </a:t>
            </a:r>
            <a:r>
              <a:rPr lang="tr-TR" sz="5000" b="1" dirty="0" smtClean="0">
                <a:solidFill>
                  <a:srgbClr val="FF0000"/>
                </a:solidFill>
                <a:latin typeface="Baskerville" pitchFamily="18" charset="0"/>
              </a:rPr>
              <a:t>BLACK SEA</a:t>
            </a:r>
            <a:r>
              <a:rPr lang="tr-TR" sz="5000" b="1" dirty="0" smtClean="0">
                <a:latin typeface="Baskerville" pitchFamily="18" charset="0"/>
              </a:rPr>
              <a:t> SINCE </a:t>
            </a:r>
            <a:r>
              <a:rPr lang="tr-TR" sz="5000" b="1" dirty="0" smtClean="0">
                <a:solidFill>
                  <a:srgbClr val="3333FF"/>
                </a:solidFill>
                <a:latin typeface="Baskerville" pitchFamily="18" charset="0"/>
              </a:rPr>
              <a:t>1988/1999 SEASON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724128" y="6107025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30776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5724128" y="6107025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Grafi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2323210"/>
              </p:ext>
            </p:extLst>
          </p:nvPr>
        </p:nvGraphicFramePr>
        <p:xfrm>
          <a:off x="107503" y="116632"/>
          <a:ext cx="8928993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4 İçerik Yer Tutucusu"/>
          <p:cNvSpPr txBox="1">
            <a:spLocks/>
          </p:cNvSpPr>
          <p:nvPr/>
        </p:nvSpPr>
        <p:spPr bwMode="auto">
          <a:xfrm>
            <a:off x="1979712" y="5843857"/>
            <a:ext cx="4032448" cy="52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32500" lnSpcReduction="20000"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tr-TR" sz="2000" b="1" dirty="0" smtClean="0">
              <a:latin typeface="+mj-lt"/>
            </a:endParaRPr>
          </a:p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tr-TR" sz="4400" b="1" dirty="0" smtClean="0">
                <a:latin typeface="Baskerville" pitchFamily="18" charset="0"/>
              </a:rPr>
              <a:t>Source: OIL WORLD &amp; SUNSEEDMAN</a:t>
            </a:r>
            <a:endParaRPr lang="tr-TR" sz="1800" dirty="0" smtClean="0">
              <a:latin typeface="Baskervil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42075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4 İçerik Yer Tutucusu"/>
          <p:cNvSpPr>
            <a:spLocks noGrp="1"/>
          </p:cNvSpPr>
          <p:nvPr>
            <p:ph idx="1"/>
          </p:nvPr>
        </p:nvSpPr>
        <p:spPr>
          <a:xfrm>
            <a:off x="107504" y="116633"/>
            <a:ext cx="8857109" cy="5904756"/>
          </a:xfrm>
        </p:spPr>
        <p:txBody>
          <a:bodyPr>
            <a:normAutofit fontScale="925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5000" b="1" dirty="0" smtClean="0">
                <a:latin typeface="Baskerville" pitchFamily="18" charset="0"/>
              </a:rPr>
              <a:t>AS YOU SEE;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5000" b="1" dirty="0" smtClean="0">
                <a:solidFill>
                  <a:srgbClr val="008000"/>
                </a:solidFill>
                <a:latin typeface="Baskerville" pitchFamily="18" charset="0"/>
              </a:rPr>
              <a:t>1999/2000 SEASON</a:t>
            </a:r>
            <a:r>
              <a:rPr lang="tr-TR" sz="5000" b="1" dirty="0" smtClean="0">
                <a:latin typeface="Baskerville" pitchFamily="18" charset="0"/>
              </a:rPr>
              <a:t> IS THE BOTTOM WITH </a:t>
            </a:r>
            <a:r>
              <a:rPr lang="tr-TR" sz="5000" b="1" u="sng" dirty="0" smtClean="0">
                <a:solidFill>
                  <a:srgbClr val="3333FF"/>
                </a:solidFill>
                <a:latin typeface="Baskerville" pitchFamily="18" charset="0"/>
              </a:rPr>
              <a:t>352</a:t>
            </a:r>
            <a:r>
              <a:rPr lang="tr-TR" sz="5000" b="1" dirty="0" smtClean="0">
                <a:latin typeface="Baskerville" pitchFamily="18" charset="0"/>
              </a:rPr>
              <a:t> AND </a:t>
            </a:r>
            <a:r>
              <a:rPr lang="tr-TR" sz="5000" b="1" u="sng" dirty="0" smtClean="0">
                <a:solidFill>
                  <a:srgbClr val="3333FF"/>
                </a:solidFill>
                <a:latin typeface="Baskerville" pitchFamily="18" charset="0"/>
              </a:rPr>
              <a:t>413 $/MT</a:t>
            </a:r>
            <a:r>
              <a:rPr lang="tr-TR" sz="5000" b="1" dirty="0" smtClean="0">
                <a:latin typeface="Baskerville" pitchFamily="18" charset="0"/>
              </a:rPr>
              <a:t> FOR </a:t>
            </a:r>
            <a:r>
              <a:rPr lang="tr-TR" sz="5000" b="1" dirty="0" smtClean="0">
                <a:solidFill>
                  <a:srgbClr val="FF0000"/>
                </a:solidFill>
                <a:latin typeface="Baskerville" pitchFamily="18" charset="0"/>
              </a:rPr>
              <a:t>ARGENTINA</a:t>
            </a:r>
            <a:r>
              <a:rPr lang="tr-TR" sz="5000" b="1" dirty="0" smtClean="0">
                <a:latin typeface="Baskerville" pitchFamily="18" charset="0"/>
              </a:rPr>
              <a:t> AND </a:t>
            </a:r>
            <a:r>
              <a:rPr lang="tr-TR" sz="5000" b="1" dirty="0" smtClean="0">
                <a:solidFill>
                  <a:srgbClr val="FF0000"/>
                </a:solidFill>
                <a:latin typeface="Baskerville" pitchFamily="18" charset="0"/>
              </a:rPr>
              <a:t>ROTTERDAM</a:t>
            </a:r>
            <a:r>
              <a:rPr lang="tr-TR" sz="5000" b="1" dirty="0" smtClean="0">
                <a:latin typeface="Baskerville" pitchFamily="18" charset="0"/>
              </a:rPr>
              <a:t> RESPECTIVELY. 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5000" b="1" dirty="0" smtClean="0">
                <a:latin typeface="Baskerville" pitchFamily="18" charset="0"/>
              </a:rPr>
              <a:t>IN </a:t>
            </a:r>
            <a:r>
              <a:rPr lang="tr-TR" sz="5000" b="1" dirty="0" smtClean="0">
                <a:solidFill>
                  <a:srgbClr val="008000"/>
                </a:solidFill>
                <a:latin typeface="Baskerville" pitchFamily="18" charset="0"/>
              </a:rPr>
              <a:t>OCT 2000</a:t>
            </a:r>
            <a:r>
              <a:rPr lang="tr-TR" sz="5000" b="1" dirty="0" smtClean="0">
                <a:latin typeface="Baskerville" pitchFamily="18" charset="0"/>
              </a:rPr>
              <a:t>, </a:t>
            </a:r>
            <a:r>
              <a:rPr lang="tr-TR" sz="5000" b="1" dirty="0" smtClean="0">
                <a:solidFill>
                  <a:srgbClr val="FF0000"/>
                </a:solidFill>
                <a:latin typeface="Baskerville" pitchFamily="18" charset="0"/>
              </a:rPr>
              <a:t>ARGIE</a:t>
            </a:r>
            <a:r>
              <a:rPr lang="tr-TR" sz="5000" b="1" dirty="0" smtClean="0">
                <a:latin typeface="Baskerville" pitchFamily="18" charset="0"/>
              </a:rPr>
              <a:t> AND </a:t>
            </a:r>
            <a:r>
              <a:rPr lang="tr-TR" sz="5000" b="1" dirty="0" smtClean="0">
                <a:solidFill>
                  <a:srgbClr val="FF0000"/>
                </a:solidFill>
                <a:latin typeface="Baskerville" pitchFamily="18" charset="0"/>
              </a:rPr>
              <a:t>ROTTERDAM</a:t>
            </a:r>
            <a:r>
              <a:rPr lang="tr-TR" sz="5000" b="1" dirty="0" smtClean="0">
                <a:latin typeface="Baskerville" pitchFamily="18" charset="0"/>
              </a:rPr>
              <a:t> FOB PRICES WERE EVEN </a:t>
            </a:r>
            <a:r>
              <a:rPr lang="tr-TR" sz="5000" b="1" u="sng" dirty="0" smtClean="0">
                <a:solidFill>
                  <a:srgbClr val="3333FF"/>
                </a:solidFill>
                <a:latin typeface="Baskerville" pitchFamily="18" charset="0"/>
              </a:rPr>
              <a:t>294</a:t>
            </a:r>
            <a:r>
              <a:rPr lang="tr-TR" sz="5000" b="1" dirty="0" smtClean="0">
                <a:latin typeface="Baskerville" pitchFamily="18" charset="0"/>
              </a:rPr>
              <a:t> AND </a:t>
            </a:r>
            <a:r>
              <a:rPr lang="tr-TR" sz="5000" b="1" u="sng" dirty="0" smtClean="0">
                <a:solidFill>
                  <a:srgbClr val="3333FF"/>
                </a:solidFill>
                <a:latin typeface="Baskerville" pitchFamily="18" charset="0"/>
              </a:rPr>
              <a:t>340 $/MT</a:t>
            </a:r>
            <a:r>
              <a:rPr lang="tr-TR" sz="5000" b="1" dirty="0" smtClean="0">
                <a:latin typeface="Baskerville" pitchFamily="18" charset="0"/>
              </a:rPr>
              <a:t> RESPECTIVELY.  </a:t>
            </a:r>
            <a:endParaRPr lang="tr-TR" sz="5000" b="1" dirty="0">
              <a:latin typeface="Baskerville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724128" y="6107025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63910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4 İçerik Yer Tutucusu"/>
          <p:cNvSpPr>
            <a:spLocks noGrp="1"/>
          </p:cNvSpPr>
          <p:nvPr>
            <p:ph idx="1"/>
          </p:nvPr>
        </p:nvSpPr>
        <p:spPr>
          <a:xfrm>
            <a:off x="467544" y="2204864"/>
            <a:ext cx="8352928" cy="3756445"/>
          </a:xfrm>
        </p:spPr>
        <p:txBody>
          <a:bodyPr>
            <a:normAutofit fontScale="92500" lnSpcReduction="10000"/>
          </a:bodyPr>
          <a:lstStyle/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tr-TR" sz="3500" b="1" u="sng" dirty="0" smtClean="0">
                <a:solidFill>
                  <a:srgbClr val="002060"/>
                </a:solidFill>
                <a:latin typeface="Baskerville" pitchFamily="18" charset="0"/>
              </a:rPr>
              <a:t>STRUCTURE OF PRESENTATION</a:t>
            </a:r>
          </a:p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tr-TR" sz="2000" b="1" dirty="0" smtClean="0">
              <a:latin typeface="Baskerville" pitchFamily="18" charset="0"/>
            </a:endParaRPr>
          </a:p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tr-TR" sz="2800" b="1" dirty="0" smtClean="0">
                <a:latin typeface="Baskerville" pitchFamily="18" charset="0"/>
              </a:rPr>
              <a:t>1-THE ROLE OF SUNOIL GLOBALLY</a:t>
            </a:r>
          </a:p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tr-TR" sz="2800" b="1" dirty="0" smtClean="0">
                <a:latin typeface="Baskerville" pitchFamily="18" charset="0"/>
              </a:rPr>
              <a:t>2 – TURKISH SUNOIL MARKET</a:t>
            </a:r>
          </a:p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tr-TR" sz="2800" b="1" dirty="0" smtClean="0">
                <a:latin typeface="Baskerville" pitchFamily="18" charset="0"/>
              </a:rPr>
              <a:t>3- NORTH AFRICAN SUNOIL MARKET</a:t>
            </a:r>
          </a:p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tr-TR" sz="2800" b="1" dirty="0" smtClean="0">
                <a:latin typeface="Baskerville" pitchFamily="18" charset="0"/>
              </a:rPr>
              <a:t>4 – 2014/2015 SEASON PROJECTIONS</a:t>
            </a:r>
          </a:p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tr-TR" sz="2800" b="1" dirty="0" smtClean="0">
                <a:latin typeface="Baskerville" pitchFamily="18" charset="0"/>
              </a:rPr>
              <a:t>5- PRESENTATION SUMMARY</a:t>
            </a:r>
            <a:endParaRPr lang="tr-TR" sz="2000" b="1" dirty="0" smtClean="0">
              <a:latin typeface="Baskerville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 smtClean="0"/>
          </a:p>
        </p:txBody>
      </p:sp>
      <p:pic>
        <p:nvPicPr>
          <p:cNvPr id="18435" name="Picture 2" descr="http://veryveryfun.com/pics/Sunflower/Sunflower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4328" y="23272"/>
            <a:ext cx="2668096" cy="200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kdörtgen 2"/>
          <p:cNvSpPr/>
          <p:nvPr/>
        </p:nvSpPr>
        <p:spPr>
          <a:xfrm>
            <a:off x="5724128" y="6126417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4 İçerik Yer Tutucusu"/>
          <p:cNvSpPr>
            <a:spLocks noGrp="1"/>
          </p:cNvSpPr>
          <p:nvPr>
            <p:ph idx="1"/>
          </p:nvPr>
        </p:nvSpPr>
        <p:spPr>
          <a:xfrm>
            <a:off x="107504" y="116633"/>
            <a:ext cx="8857109" cy="5904756"/>
          </a:xfrm>
        </p:spPr>
        <p:txBody>
          <a:bodyPr>
            <a:normAutofit fontScale="550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7300" b="1" dirty="0" smtClean="0">
                <a:latin typeface="Baskerville" pitchFamily="18" charset="0"/>
              </a:rPr>
              <a:t>AS YOU SEE ALSO;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7300" b="1" dirty="0" smtClean="0">
                <a:solidFill>
                  <a:srgbClr val="FF0000"/>
                </a:solidFill>
                <a:latin typeface="Baskerville" pitchFamily="18" charset="0"/>
              </a:rPr>
              <a:t>2007/2008 SEASON </a:t>
            </a:r>
            <a:r>
              <a:rPr lang="tr-TR" sz="7300" b="1" dirty="0" smtClean="0">
                <a:latin typeface="Baskerville" pitchFamily="18" charset="0"/>
              </a:rPr>
              <a:t>IS THE PEAK WITH </a:t>
            </a:r>
            <a:r>
              <a:rPr lang="tr-TR" sz="7300" b="1" u="sng" dirty="0" smtClean="0">
                <a:solidFill>
                  <a:srgbClr val="3333FF"/>
                </a:solidFill>
                <a:latin typeface="Baskerville" pitchFamily="18" charset="0"/>
              </a:rPr>
              <a:t>1.499</a:t>
            </a:r>
            <a:r>
              <a:rPr lang="tr-TR" sz="7300" b="1" dirty="0" smtClean="0">
                <a:latin typeface="Baskerville" pitchFamily="18" charset="0"/>
              </a:rPr>
              <a:t>, </a:t>
            </a:r>
            <a:r>
              <a:rPr lang="tr-TR" sz="7300" b="1" u="sng" dirty="0" smtClean="0">
                <a:solidFill>
                  <a:srgbClr val="3333FF"/>
                </a:solidFill>
                <a:latin typeface="Baskerville" pitchFamily="18" charset="0"/>
              </a:rPr>
              <a:t>1.501</a:t>
            </a:r>
            <a:r>
              <a:rPr lang="tr-TR" sz="7300" b="1" dirty="0" smtClean="0">
                <a:latin typeface="Baskerville" pitchFamily="18" charset="0"/>
              </a:rPr>
              <a:t> AND </a:t>
            </a:r>
            <a:r>
              <a:rPr lang="tr-TR" sz="7300" b="1" u="sng" dirty="0" smtClean="0">
                <a:solidFill>
                  <a:srgbClr val="3333FF"/>
                </a:solidFill>
                <a:latin typeface="Baskerville" pitchFamily="18" charset="0"/>
              </a:rPr>
              <a:t>1.639 $/MT</a:t>
            </a:r>
            <a:r>
              <a:rPr lang="tr-TR" sz="7300" b="1" dirty="0" smtClean="0">
                <a:latin typeface="Baskerville" pitchFamily="18" charset="0"/>
              </a:rPr>
              <a:t> FOR </a:t>
            </a:r>
            <a:r>
              <a:rPr lang="tr-TR" sz="7300" b="1" dirty="0" smtClean="0">
                <a:solidFill>
                  <a:srgbClr val="008000"/>
                </a:solidFill>
                <a:latin typeface="Baskerville" pitchFamily="18" charset="0"/>
              </a:rPr>
              <a:t>BLACK SEA</a:t>
            </a:r>
            <a:r>
              <a:rPr lang="tr-TR" sz="7300" b="1" dirty="0" smtClean="0">
                <a:latin typeface="Baskerville" pitchFamily="18" charset="0"/>
              </a:rPr>
              <a:t>, </a:t>
            </a:r>
            <a:r>
              <a:rPr lang="tr-TR" sz="7300" b="1" dirty="0" smtClean="0">
                <a:solidFill>
                  <a:srgbClr val="008000"/>
                </a:solidFill>
                <a:latin typeface="Baskerville" pitchFamily="18" charset="0"/>
              </a:rPr>
              <a:t>ARGENTINA</a:t>
            </a:r>
            <a:r>
              <a:rPr lang="tr-TR" sz="7300" b="1" dirty="0" smtClean="0">
                <a:latin typeface="Baskerville" pitchFamily="18" charset="0"/>
              </a:rPr>
              <a:t> AND </a:t>
            </a:r>
            <a:r>
              <a:rPr lang="tr-TR" sz="7300" b="1" dirty="0" smtClean="0">
                <a:solidFill>
                  <a:srgbClr val="008000"/>
                </a:solidFill>
                <a:latin typeface="Baskerville" pitchFamily="18" charset="0"/>
              </a:rPr>
              <a:t>ROTTERDAM</a:t>
            </a:r>
            <a:r>
              <a:rPr lang="tr-TR" sz="7300" b="1" dirty="0" smtClean="0">
                <a:latin typeface="Baskerville" pitchFamily="18" charset="0"/>
              </a:rPr>
              <a:t> RESPECTIVELY. 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tr-TR" sz="7300" b="1" dirty="0" smtClean="0">
              <a:latin typeface="Baskerville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7300" b="1" dirty="0" smtClean="0">
                <a:latin typeface="Baskerville" pitchFamily="18" charset="0"/>
              </a:rPr>
              <a:t>IN </a:t>
            </a:r>
            <a:r>
              <a:rPr lang="tr-TR" sz="7300" b="1" dirty="0" smtClean="0">
                <a:solidFill>
                  <a:srgbClr val="FF0000"/>
                </a:solidFill>
                <a:latin typeface="Baskerville" pitchFamily="18" charset="0"/>
              </a:rPr>
              <a:t>JUNE 2008</a:t>
            </a:r>
            <a:r>
              <a:rPr lang="tr-TR" sz="7300" b="1" dirty="0" smtClean="0">
                <a:latin typeface="Baskerville" pitchFamily="18" charset="0"/>
              </a:rPr>
              <a:t>, </a:t>
            </a:r>
            <a:r>
              <a:rPr lang="tr-TR" sz="7300" b="1" dirty="0" smtClean="0">
                <a:solidFill>
                  <a:srgbClr val="008000"/>
                </a:solidFill>
                <a:latin typeface="Baskerville" pitchFamily="18" charset="0"/>
              </a:rPr>
              <a:t>BLACK SEA</a:t>
            </a:r>
            <a:r>
              <a:rPr lang="tr-TR" sz="7300" b="1" dirty="0" smtClean="0">
                <a:latin typeface="Baskerville" pitchFamily="18" charset="0"/>
              </a:rPr>
              <a:t>, </a:t>
            </a:r>
            <a:r>
              <a:rPr lang="tr-TR" sz="7300" b="1" dirty="0" smtClean="0">
                <a:solidFill>
                  <a:srgbClr val="008000"/>
                </a:solidFill>
                <a:latin typeface="Baskerville" pitchFamily="18" charset="0"/>
              </a:rPr>
              <a:t>ARGIE</a:t>
            </a:r>
            <a:r>
              <a:rPr lang="tr-TR" sz="7300" b="1" dirty="0" smtClean="0">
                <a:latin typeface="Baskerville" pitchFamily="18" charset="0"/>
              </a:rPr>
              <a:t> </a:t>
            </a:r>
            <a:r>
              <a:rPr lang="tr-TR" sz="7300" b="1" dirty="0">
                <a:latin typeface="Baskerville" pitchFamily="18" charset="0"/>
              </a:rPr>
              <a:t>AND </a:t>
            </a:r>
            <a:r>
              <a:rPr lang="tr-TR" sz="7300" b="1" dirty="0">
                <a:solidFill>
                  <a:srgbClr val="008000"/>
                </a:solidFill>
                <a:latin typeface="Baskerville" pitchFamily="18" charset="0"/>
              </a:rPr>
              <a:t>ROTTERDAM</a:t>
            </a:r>
            <a:r>
              <a:rPr lang="tr-TR" sz="7300" b="1" dirty="0">
                <a:latin typeface="Baskerville" pitchFamily="18" charset="0"/>
              </a:rPr>
              <a:t> FOB PRICES WERE EVEN </a:t>
            </a:r>
            <a:r>
              <a:rPr lang="tr-TR" sz="7300" b="1" u="sng" dirty="0" smtClean="0">
                <a:solidFill>
                  <a:srgbClr val="3333FF"/>
                </a:solidFill>
                <a:latin typeface="Baskerville" pitchFamily="18" charset="0"/>
              </a:rPr>
              <a:t>1.774, 1.849</a:t>
            </a:r>
            <a:r>
              <a:rPr lang="tr-TR" sz="7300" b="1" dirty="0" smtClean="0">
                <a:latin typeface="Baskerville" pitchFamily="18" charset="0"/>
              </a:rPr>
              <a:t> </a:t>
            </a:r>
            <a:r>
              <a:rPr lang="tr-TR" sz="7300" b="1" dirty="0">
                <a:latin typeface="Baskerville" pitchFamily="18" charset="0"/>
              </a:rPr>
              <a:t>AND </a:t>
            </a:r>
            <a:r>
              <a:rPr lang="tr-TR" sz="7300" b="1" u="sng" dirty="0" smtClean="0">
                <a:solidFill>
                  <a:srgbClr val="3333FF"/>
                </a:solidFill>
                <a:latin typeface="Baskerville" pitchFamily="18" charset="0"/>
              </a:rPr>
              <a:t>2.045 </a:t>
            </a:r>
            <a:r>
              <a:rPr lang="tr-TR" sz="7300" b="1" u="sng" dirty="0">
                <a:solidFill>
                  <a:srgbClr val="3333FF"/>
                </a:solidFill>
                <a:latin typeface="Baskerville" pitchFamily="18" charset="0"/>
              </a:rPr>
              <a:t>$/MT</a:t>
            </a:r>
            <a:r>
              <a:rPr lang="tr-TR" sz="7300" b="1" dirty="0">
                <a:latin typeface="Baskerville" pitchFamily="18" charset="0"/>
              </a:rPr>
              <a:t> RESPECTIVELY</a:t>
            </a:r>
            <a:r>
              <a:rPr lang="tr-TR" sz="7300" b="1" dirty="0" smtClean="0">
                <a:latin typeface="Baskerville" pitchFamily="18" charset="0"/>
              </a:rPr>
              <a:t>. 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tr-TR" sz="5000" b="1" dirty="0">
              <a:latin typeface="Baskerville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724128" y="6107025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230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4 İçerik Yer Tutucusu"/>
          <p:cNvSpPr>
            <a:spLocks noGrp="1"/>
          </p:cNvSpPr>
          <p:nvPr>
            <p:ph idx="1"/>
          </p:nvPr>
        </p:nvSpPr>
        <p:spPr>
          <a:xfrm>
            <a:off x="107504" y="116633"/>
            <a:ext cx="8857109" cy="5904756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5000" b="1" dirty="0" smtClean="0">
                <a:latin typeface="Baskerville" pitchFamily="18" charset="0"/>
              </a:rPr>
              <a:t>SECOND, LET’S LOOK AT CRUDE SUNOIL FOB BLACK SEA PRICES SINCE </a:t>
            </a:r>
            <a:r>
              <a:rPr lang="tr-TR" sz="5000" b="1" dirty="0" smtClean="0">
                <a:solidFill>
                  <a:srgbClr val="FF0000"/>
                </a:solidFill>
                <a:latin typeface="Baskerville" pitchFamily="18" charset="0"/>
              </a:rPr>
              <a:t>2000/2001 SEASON</a:t>
            </a:r>
            <a:r>
              <a:rPr lang="tr-TR" sz="5000" b="1" dirty="0" smtClean="0">
                <a:latin typeface="Baskerville" pitchFamily="18" charset="0"/>
              </a:rPr>
              <a:t> WHEN </a:t>
            </a:r>
            <a:r>
              <a:rPr lang="tr-TR" sz="5000" b="1" dirty="0" smtClean="0">
                <a:solidFill>
                  <a:srgbClr val="008000"/>
                </a:solidFill>
                <a:latin typeface="Baskerville" pitchFamily="18" charset="0"/>
              </a:rPr>
              <a:t>UKRAINE</a:t>
            </a:r>
            <a:r>
              <a:rPr lang="tr-TR" sz="5000" b="1" dirty="0" smtClean="0">
                <a:latin typeface="Baskerville" pitchFamily="18" charset="0"/>
              </a:rPr>
              <a:t> STARTED TO BE ONE OF THE MAJOR EXPORTERS.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724128" y="6107025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60656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5616499" y="6107025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Grafi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2102259"/>
              </p:ext>
            </p:extLst>
          </p:nvPr>
        </p:nvGraphicFramePr>
        <p:xfrm>
          <a:off x="68493" y="323176"/>
          <a:ext cx="885698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4 İçerik Yer Tutucusu"/>
          <p:cNvSpPr txBox="1">
            <a:spLocks/>
          </p:cNvSpPr>
          <p:nvPr/>
        </p:nvSpPr>
        <p:spPr bwMode="auto">
          <a:xfrm>
            <a:off x="1979712" y="5843857"/>
            <a:ext cx="3816424" cy="52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32500" lnSpcReduction="20000"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tr-TR" sz="2000" b="1" dirty="0" smtClean="0">
              <a:latin typeface="+mj-lt"/>
            </a:endParaRPr>
          </a:p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tr-TR" sz="4400" b="1" dirty="0" smtClean="0">
                <a:latin typeface="Baskerville" pitchFamily="18" charset="0"/>
              </a:rPr>
              <a:t>Source: OIL WORLD &amp; SUNSEEDMAN</a:t>
            </a:r>
            <a:endParaRPr lang="tr-TR" sz="1800" dirty="0" smtClean="0">
              <a:latin typeface="Baskervil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70186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4 İçerik Yer Tutucusu"/>
          <p:cNvSpPr>
            <a:spLocks noGrp="1"/>
          </p:cNvSpPr>
          <p:nvPr>
            <p:ph idx="1"/>
          </p:nvPr>
        </p:nvSpPr>
        <p:spPr>
          <a:xfrm>
            <a:off x="107504" y="116633"/>
            <a:ext cx="8857109" cy="5904756"/>
          </a:xfrm>
        </p:spPr>
        <p:txBody>
          <a:bodyPr>
            <a:normAutofit fontScale="625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5000" b="1" dirty="0" smtClean="0">
                <a:latin typeface="Baskerville" pitchFamily="18" charset="0"/>
              </a:rPr>
              <a:t>AS YOU SEE;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tr-TR" sz="5000" b="1" dirty="0" smtClean="0">
              <a:latin typeface="Baskerville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5000" b="1" dirty="0" smtClean="0">
                <a:solidFill>
                  <a:srgbClr val="FF0000"/>
                </a:solidFill>
                <a:latin typeface="Baskerville" pitchFamily="18" charset="0"/>
              </a:rPr>
              <a:t>2000/2001 SEASON</a:t>
            </a:r>
            <a:r>
              <a:rPr lang="tr-TR" sz="5000" b="1" dirty="0" smtClean="0">
                <a:latin typeface="Baskerville" pitchFamily="18" charset="0"/>
              </a:rPr>
              <a:t> WAS THE BOTTOM WITH </a:t>
            </a:r>
            <a:r>
              <a:rPr lang="tr-TR" sz="5000" b="1" u="sng" dirty="0" smtClean="0">
                <a:solidFill>
                  <a:srgbClr val="3333FF"/>
                </a:solidFill>
                <a:latin typeface="Baskerville" pitchFamily="18" charset="0"/>
              </a:rPr>
              <a:t>382 $/MT.</a:t>
            </a:r>
            <a:r>
              <a:rPr lang="tr-TR" sz="5000" b="1" dirty="0" smtClean="0">
                <a:latin typeface="Baskerville" pitchFamily="18" charset="0"/>
              </a:rPr>
              <a:t> 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tr-TR" sz="5000" b="1" dirty="0">
              <a:latin typeface="Baskerville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5000" b="1" dirty="0" smtClean="0">
                <a:latin typeface="Baskerville" pitchFamily="18" charset="0"/>
              </a:rPr>
              <a:t>IN </a:t>
            </a:r>
            <a:r>
              <a:rPr lang="tr-TR" sz="5000" b="1" dirty="0" smtClean="0">
                <a:solidFill>
                  <a:srgbClr val="FF0000"/>
                </a:solidFill>
                <a:latin typeface="Baskerville" pitchFamily="18" charset="0"/>
              </a:rPr>
              <a:t>OCT 2000</a:t>
            </a:r>
            <a:r>
              <a:rPr lang="tr-TR" sz="5000" b="1" dirty="0" smtClean="0">
                <a:latin typeface="Baskerville" pitchFamily="18" charset="0"/>
              </a:rPr>
              <a:t>, </a:t>
            </a:r>
            <a:r>
              <a:rPr lang="tr-TR" sz="5000" b="1" u="sng" dirty="0" smtClean="0">
                <a:solidFill>
                  <a:srgbClr val="3333FF"/>
                </a:solidFill>
                <a:latin typeface="Baskerville" pitchFamily="18" charset="0"/>
              </a:rPr>
              <a:t>299 $/MT</a:t>
            </a:r>
            <a:r>
              <a:rPr lang="tr-TR" sz="5000" b="1" dirty="0" smtClean="0">
                <a:latin typeface="Baskerville" pitchFamily="18" charset="0"/>
              </a:rPr>
              <a:t> OF THE LOWEST MONTHLY LEVEL WAS SEEN. 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tr-TR" sz="5000" b="1" dirty="0" smtClean="0">
              <a:latin typeface="Baskerville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5000" b="1" dirty="0" smtClean="0">
                <a:latin typeface="Baskerville" pitchFamily="18" charset="0"/>
              </a:rPr>
              <a:t>IN </a:t>
            </a:r>
            <a:r>
              <a:rPr lang="tr-TR" sz="5000" b="1" dirty="0" smtClean="0">
                <a:solidFill>
                  <a:srgbClr val="FF0000"/>
                </a:solidFill>
                <a:latin typeface="Baskerville" pitchFamily="18" charset="0"/>
              </a:rPr>
              <a:t>JUNE 2008</a:t>
            </a:r>
            <a:r>
              <a:rPr lang="tr-TR" sz="5000" b="1" dirty="0" smtClean="0">
                <a:latin typeface="Baskerville" pitchFamily="18" charset="0"/>
              </a:rPr>
              <a:t>, </a:t>
            </a:r>
            <a:r>
              <a:rPr lang="tr-TR" sz="5000" b="1" u="sng" dirty="0" smtClean="0">
                <a:solidFill>
                  <a:srgbClr val="3333FF"/>
                </a:solidFill>
                <a:latin typeface="Baskerville" pitchFamily="18" charset="0"/>
              </a:rPr>
              <a:t>1.774 </a:t>
            </a:r>
            <a:r>
              <a:rPr lang="tr-TR" sz="5000" b="1" u="sng" dirty="0">
                <a:solidFill>
                  <a:srgbClr val="3333FF"/>
                </a:solidFill>
                <a:latin typeface="Baskerville" pitchFamily="18" charset="0"/>
              </a:rPr>
              <a:t>$/MT</a:t>
            </a:r>
            <a:r>
              <a:rPr lang="tr-TR" sz="5000" b="1" dirty="0">
                <a:latin typeface="Baskerville" pitchFamily="18" charset="0"/>
              </a:rPr>
              <a:t> OF THE </a:t>
            </a:r>
            <a:r>
              <a:rPr lang="tr-TR" sz="5000" b="1" dirty="0" smtClean="0">
                <a:latin typeface="Baskerville" pitchFamily="18" charset="0"/>
              </a:rPr>
              <a:t>HIGHEST MONTHLY LEVEL </a:t>
            </a:r>
            <a:r>
              <a:rPr lang="tr-TR" sz="5000" b="1" dirty="0">
                <a:latin typeface="Baskerville" pitchFamily="18" charset="0"/>
              </a:rPr>
              <a:t>WAS SEEN</a:t>
            </a:r>
            <a:r>
              <a:rPr lang="tr-TR" sz="5000" b="1" dirty="0" smtClean="0">
                <a:latin typeface="Baskerville" pitchFamily="18" charset="0"/>
              </a:rPr>
              <a:t>. 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tr-TR" sz="5000" b="1" dirty="0">
              <a:latin typeface="Baskerville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5000" b="1" dirty="0" smtClean="0">
                <a:latin typeface="Baskerville" pitchFamily="18" charset="0"/>
              </a:rPr>
              <a:t>HOWEVER, WE EVEN EXPERIENCED 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5000" b="1" dirty="0" smtClean="0">
                <a:latin typeface="Baskerville" pitchFamily="18" charset="0"/>
              </a:rPr>
              <a:t>AROUND </a:t>
            </a:r>
            <a:r>
              <a:rPr lang="tr-TR" sz="5000" b="1" u="sng" dirty="0" smtClean="0">
                <a:solidFill>
                  <a:srgbClr val="3333FF"/>
                </a:solidFill>
                <a:latin typeface="Baskerville" pitchFamily="18" charset="0"/>
              </a:rPr>
              <a:t>1.900 $/MT </a:t>
            </a:r>
            <a:r>
              <a:rPr lang="tr-TR" sz="5000" b="1" dirty="0" smtClean="0">
                <a:latin typeface="Baskerville" pitchFamily="18" charset="0"/>
              </a:rPr>
              <a:t>BY </a:t>
            </a:r>
            <a:r>
              <a:rPr lang="tr-TR" sz="5000" b="1" dirty="0" smtClean="0">
                <a:solidFill>
                  <a:srgbClr val="FF0000"/>
                </a:solidFill>
                <a:latin typeface="Baskerville" pitchFamily="18" charset="0"/>
              </a:rPr>
              <a:t>MID-JUNE 2008</a:t>
            </a:r>
            <a:r>
              <a:rPr lang="tr-TR" sz="5000" b="1" dirty="0" smtClean="0">
                <a:latin typeface="Baskerville" pitchFamily="18" charset="0"/>
              </a:rPr>
              <a:t>. </a:t>
            </a:r>
            <a:endParaRPr lang="tr-TR" sz="5000" b="1" dirty="0">
              <a:latin typeface="Baskerville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tr-TR" sz="5000" b="1" dirty="0" smtClean="0">
              <a:latin typeface="Baskerville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724128" y="6084889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72544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4 İçerik Yer Tutucusu"/>
          <p:cNvSpPr>
            <a:spLocks noGrp="1"/>
          </p:cNvSpPr>
          <p:nvPr>
            <p:ph idx="1"/>
          </p:nvPr>
        </p:nvSpPr>
        <p:spPr>
          <a:xfrm>
            <a:off x="107504" y="116633"/>
            <a:ext cx="8857109" cy="5904756"/>
          </a:xfrm>
        </p:spPr>
        <p:txBody>
          <a:bodyPr>
            <a:no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6200" b="1" dirty="0" smtClean="0">
                <a:latin typeface="Baskerville" pitchFamily="18" charset="0"/>
              </a:rPr>
              <a:t>NOW, LET’S LOOK AT </a:t>
            </a:r>
            <a:r>
              <a:rPr lang="tr-TR" sz="6200" b="1" dirty="0" smtClean="0">
                <a:solidFill>
                  <a:srgbClr val="FF0000"/>
                </a:solidFill>
                <a:latin typeface="Baskerville" pitchFamily="18" charset="0"/>
              </a:rPr>
              <a:t>ROTTERDAM</a:t>
            </a:r>
            <a:r>
              <a:rPr lang="tr-TR" sz="6200" b="1" dirty="0" smtClean="0">
                <a:latin typeface="Baskerville" pitchFamily="18" charset="0"/>
              </a:rPr>
              <a:t> </a:t>
            </a:r>
            <a:r>
              <a:rPr lang="tr-TR" sz="6200" b="1" dirty="0" smtClean="0">
                <a:solidFill>
                  <a:srgbClr val="FF0000"/>
                </a:solidFill>
                <a:latin typeface="Baskerville" pitchFamily="18" charset="0"/>
              </a:rPr>
              <a:t>SUNOIL</a:t>
            </a:r>
            <a:r>
              <a:rPr lang="tr-TR" sz="6200" b="1" dirty="0" smtClean="0">
                <a:latin typeface="Baskerville" pitchFamily="18" charset="0"/>
              </a:rPr>
              <a:t> AND OTHER VEGOILS PRICES SINCE </a:t>
            </a:r>
            <a:r>
              <a:rPr lang="tr-TR" sz="6200" b="1" dirty="0" smtClean="0">
                <a:solidFill>
                  <a:srgbClr val="3333FF"/>
                </a:solidFill>
                <a:latin typeface="Baskerville" pitchFamily="18" charset="0"/>
              </a:rPr>
              <a:t>1988/1999 SEASON</a:t>
            </a:r>
            <a:r>
              <a:rPr lang="tr-TR" sz="6200" b="1" dirty="0" smtClean="0">
                <a:latin typeface="Baskerville" pitchFamily="18" charset="0"/>
              </a:rPr>
              <a:t>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724128" y="6107025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37363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5724128" y="6107025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afi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6348595"/>
              </p:ext>
            </p:extLst>
          </p:nvPr>
        </p:nvGraphicFramePr>
        <p:xfrm>
          <a:off x="107504" y="188640"/>
          <a:ext cx="8928991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4 İçerik Yer Tutucusu"/>
          <p:cNvSpPr txBox="1">
            <a:spLocks/>
          </p:cNvSpPr>
          <p:nvPr/>
        </p:nvSpPr>
        <p:spPr bwMode="auto">
          <a:xfrm>
            <a:off x="2483768" y="5782984"/>
            <a:ext cx="3816424" cy="52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32500" lnSpcReduction="20000"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tr-TR" sz="2000" b="1" dirty="0" smtClean="0">
              <a:latin typeface="+mj-lt"/>
            </a:endParaRPr>
          </a:p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tr-TR" sz="4400" b="1" dirty="0" smtClean="0">
                <a:latin typeface="Baskerville" pitchFamily="18" charset="0"/>
              </a:rPr>
              <a:t>Source: OIL WORLD &amp; SUNSEEDMAN</a:t>
            </a:r>
            <a:endParaRPr lang="tr-TR" sz="1800" dirty="0" smtClean="0">
              <a:latin typeface="Baskervil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53731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4 İçerik Yer Tutucusu"/>
          <p:cNvSpPr>
            <a:spLocks noGrp="1"/>
          </p:cNvSpPr>
          <p:nvPr>
            <p:ph idx="1"/>
          </p:nvPr>
        </p:nvSpPr>
        <p:spPr>
          <a:xfrm>
            <a:off x="107504" y="116633"/>
            <a:ext cx="8857109" cy="5904756"/>
          </a:xfrm>
        </p:spPr>
        <p:txBody>
          <a:bodyPr>
            <a:no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6000" b="1" dirty="0" smtClean="0">
                <a:latin typeface="Baskerville" pitchFamily="18" charset="0"/>
              </a:rPr>
              <a:t>EXCEPT SOME EXTREME SEASONS, </a:t>
            </a:r>
            <a:r>
              <a:rPr lang="tr-TR" sz="6000" b="1" dirty="0" smtClean="0">
                <a:solidFill>
                  <a:srgbClr val="FF0000"/>
                </a:solidFill>
                <a:latin typeface="Baskerville" pitchFamily="18" charset="0"/>
              </a:rPr>
              <a:t>ROTTERDAM SUNOIL</a:t>
            </a:r>
            <a:r>
              <a:rPr lang="tr-TR" sz="6000" b="1" dirty="0" smtClean="0">
                <a:latin typeface="Baskerville" pitchFamily="18" charset="0"/>
              </a:rPr>
              <a:t> WAS ALMOST </a:t>
            </a:r>
            <a:r>
              <a:rPr lang="tr-TR" sz="6000" b="1" dirty="0" smtClean="0">
                <a:solidFill>
                  <a:srgbClr val="008000"/>
                </a:solidFill>
                <a:latin typeface="Baskerville" pitchFamily="18" charset="0"/>
              </a:rPr>
              <a:t>THE MOST HIGH-PRICED VEGOIL</a:t>
            </a:r>
            <a:r>
              <a:rPr lang="tr-TR" sz="6000" b="1" dirty="0" smtClean="0">
                <a:latin typeface="Baskerville" pitchFamily="18" charset="0"/>
              </a:rPr>
              <a:t>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724128" y="6107025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37434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4 İçerik Yer Tutucusu"/>
          <p:cNvSpPr>
            <a:spLocks noGrp="1"/>
          </p:cNvSpPr>
          <p:nvPr>
            <p:ph idx="1"/>
          </p:nvPr>
        </p:nvSpPr>
        <p:spPr>
          <a:xfrm>
            <a:off x="0" y="1793871"/>
            <a:ext cx="4139952" cy="3052112"/>
          </a:xfrm>
        </p:spPr>
        <p:txBody>
          <a:bodyPr>
            <a:normAutofit fontScale="25000" lnSpcReduction="20000"/>
          </a:bodyPr>
          <a:lstStyle/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tr-TR" sz="2000" b="1" dirty="0" smtClean="0">
              <a:latin typeface="+mj-lt"/>
            </a:endParaRPr>
          </a:p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tr-TR" sz="21600" b="1" dirty="0" smtClean="0">
                <a:latin typeface="Baskerville" pitchFamily="18" charset="0"/>
                <a:cs typeface="Arial" pitchFamily="34" charset="0"/>
              </a:rPr>
              <a:t>TURKISH SUNOIL OUTLOOK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 smtClean="0"/>
          </a:p>
        </p:txBody>
      </p:sp>
      <p:sp>
        <p:nvSpPr>
          <p:cNvPr id="6" name="Dikdörtgen 5"/>
          <p:cNvSpPr/>
          <p:nvPr/>
        </p:nvSpPr>
        <p:spPr>
          <a:xfrm>
            <a:off x="5724128" y="6107025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1340768"/>
            <a:ext cx="4673619" cy="350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9760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0" y="188640"/>
            <a:ext cx="8988002" cy="46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algn="ctr" eaLnBrk="0" hangingPunct="0"/>
            <a:r>
              <a:rPr lang="tr-TR" sz="2400" b="1" dirty="0" smtClean="0">
                <a:latin typeface="Baskerville" pitchFamily="18" charset="0"/>
              </a:rPr>
              <a:t>TURKISH LIQUID VEGOILS CONSUMPTION ( 1000 TONS )</a:t>
            </a:r>
            <a:endParaRPr lang="tr-TR" sz="2400" b="1" dirty="0">
              <a:latin typeface="Baskerville" pitchFamily="18" charset="0"/>
            </a:endParaRPr>
          </a:p>
        </p:txBody>
      </p:sp>
      <p:graphicFrame>
        <p:nvGraphicFramePr>
          <p:cNvPr id="6" name="Grafi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2120661"/>
              </p:ext>
            </p:extLst>
          </p:nvPr>
        </p:nvGraphicFramePr>
        <p:xfrm>
          <a:off x="107504" y="650290"/>
          <a:ext cx="8880498" cy="5193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Dikdörtgen 6"/>
          <p:cNvSpPr/>
          <p:nvPr/>
        </p:nvSpPr>
        <p:spPr>
          <a:xfrm>
            <a:off x="5724128" y="6107025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4 İçerik Yer Tutucusu"/>
          <p:cNvSpPr txBox="1">
            <a:spLocks/>
          </p:cNvSpPr>
          <p:nvPr/>
        </p:nvSpPr>
        <p:spPr bwMode="auto">
          <a:xfrm>
            <a:off x="1979712" y="5843857"/>
            <a:ext cx="3384376" cy="52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32500" lnSpcReduction="20000"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tr-TR" sz="2000" b="1" dirty="0" smtClean="0">
              <a:latin typeface="+mj-lt"/>
            </a:endParaRPr>
          </a:p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tr-TR" sz="4400" b="1" dirty="0" smtClean="0">
                <a:latin typeface="Baskerville" pitchFamily="18" charset="0"/>
              </a:rPr>
              <a:t>Source: SUNSEEDMAN</a:t>
            </a:r>
            <a:endParaRPr lang="tr-TR" sz="1800" dirty="0" smtClean="0">
              <a:latin typeface="Baskerville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539552" y="260648"/>
            <a:ext cx="8280920" cy="52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algn="ctr" eaLnBrk="0" hangingPunct="0"/>
            <a:r>
              <a:rPr lang="tr-TR" sz="2800" b="1" dirty="0" smtClean="0">
                <a:latin typeface="Baskerville" pitchFamily="18" charset="0"/>
              </a:rPr>
              <a:t>TURKISH VEGOILS IMPORTS ( 1000 TONS )</a:t>
            </a:r>
            <a:endParaRPr lang="tr-TR" sz="2800" b="1" dirty="0">
              <a:latin typeface="Baskerville" pitchFamily="18" charset="0"/>
            </a:endParaRPr>
          </a:p>
        </p:txBody>
      </p:sp>
      <p:graphicFrame>
        <p:nvGraphicFramePr>
          <p:cNvPr id="6" name="Grafi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0343243"/>
              </p:ext>
            </p:extLst>
          </p:nvPr>
        </p:nvGraphicFramePr>
        <p:xfrm>
          <a:off x="107504" y="783852"/>
          <a:ext cx="8880497" cy="502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Dikdörtgen 6"/>
          <p:cNvSpPr/>
          <p:nvPr/>
        </p:nvSpPr>
        <p:spPr>
          <a:xfrm>
            <a:off x="5724128" y="6107025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4 İçerik Yer Tutucusu"/>
          <p:cNvSpPr txBox="1">
            <a:spLocks/>
          </p:cNvSpPr>
          <p:nvPr/>
        </p:nvSpPr>
        <p:spPr bwMode="auto">
          <a:xfrm>
            <a:off x="2987824" y="5805264"/>
            <a:ext cx="3384376" cy="52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32500" lnSpcReduction="20000"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tr-TR" sz="2000" b="1" dirty="0" smtClean="0">
              <a:latin typeface="+mj-lt"/>
            </a:endParaRPr>
          </a:p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tr-TR" sz="4400" b="1" dirty="0" smtClean="0">
                <a:latin typeface="Baskerville" pitchFamily="18" charset="0"/>
              </a:rPr>
              <a:t>Source: SUNSEEDMAN &amp; TURKSTAT</a:t>
            </a:r>
            <a:endParaRPr lang="tr-TR" sz="1800" dirty="0" smtClean="0">
              <a:latin typeface="Baskervil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10094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4 İçerik Yer Tutucusu"/>
          <p:cNvSpPr>
            <a:spLocks noGrp="1"/>
          </p:cNvSpPr>
          <p:nvPr>
            <p:ph idx="1"/>
          </p:nvPr>
        </p:nvSpPr>
        <p:spPr>
          <a:xfrm>
            <a:off x="3419872" y="1700808"/>
            <a:ext cx="5544616" cy="3096344"/>
          </a:xfrm>
        </p:spPr>
        <p:txBody>
          <a:bodyPr>
            <a:normAutofit fontScale="40000" lnSpcReduction="20000"/>
          </a:bodyPr>
          <a:lstStyle/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tr-TR" sz="2000" b="1" dirty="0" smtClean="0">
              <a:latin typeface="+mj-lt"/>
            </a:endParaRPr>
          </a:p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tr-TR" sz="16000" b="1" dirty="0" smtClean="0">
                <a:latin typeface="Baskerville" pitchFamily="18" charset="0"/>
                <a:cs typeface="Arial" pitchFamily="34" charset="0"/>
              </a:rPr>
              <a:t>THE ROLE OF SUNOIL GLOBALLY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 smtClean="0"/>
          </a:p>
        </p:txBody>
      </p:sp>
      <p:sp>
        <p:nvSpPr>
          <p:cNvPr id="6" name="Dikdörtgen 5"/>
          <p:cNvSpPr/>
          <p:nvPr/>
        </p:nvSpPr>
        <p:spPr>
          <a:xfrm>
            <a:off x="5724128" y="6107025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3486133" cy="52292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539552" y="260648"/>
            <a:ext cx="8280920" cy="52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algn="ctr" eaLnBrk="0" hangingPunct="0"/>
            <a:r>
              <a:rPr lang="tr-TR" sz="2800" b="1" dirty="0" smtClean="0">
                <a:latin typeface="Baskerville" pitchFamily="18" charset="0"/>
              </a:rPr>
              <a:t>TURKISH VEGOILS EXPORTS ( 1000 TONS )</a:t>
            </a:r>
            <a:endParaRPr lang="tr-TR" sz="2800" b="1" dirty="0">
              <a:latin typeface="Baskerville" pitchFamily="18" charset="0"/>
            </a:endParaRPr>
          </a:p>
        </p:txBody>
      </p:sp>
      <p:graphicFrame>
        <p:nvGraphicFramePr>
          <p:cNvPr id="7" name="Grafi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8067591"/>
              </p:ext>
            </p:extLst>
          </p:nvPr>
        </p:nvGraphicFramePr>
        <p:xfrm>
          <a:off x="179513" y="1052736"/>
          <a:ext cx="880848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Dikdörtgen 5"/>
          <p:cNvSpPr/>
          <p:nvPr/>
        </p:nvSpPr>
        <p:spPr>
          <a:xfrm>
            <a:off x="5724128" y="6107025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4 İçerik Yer Tutucusu"/>
          <p:cNvSpPr txBox="1">
            <a:spLocks/>
          </p:cNvSpPr>
          <p:nvPr/>
        </p:nvSpPr>
        <p:spPr bwMode="auto">
          <a:xfrm>
            <a:off x="2771800" y="5733256"/>
            <a:ext cx="3384376" cy="52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32500" lnSpcReduction="20000"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tr-TR" sz="2000" b="1" dirty="0" smtClean="0">
              <a:latin typeface="+mj-lt"/>
            </a:endParaRPr>
          </a:p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tr-TR" sz="4400" b="1" dirty="0" smtClean="0">
                <a:latin typeface="Baskerville" pitchFamily="18" charset="0"/>
              </a:rPr>
              <a:t>Source: SUNSEEDMAN &amp; TURKSTAT</a:t>
            </a:r>
            <a:endParaRPr lang="tr-TR" sz="1800" dirty="0" smtClean="0">
              <a:latin typeface="Baskervil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68402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4 İçerik Yer Tutucusu"/>
          <p:cNvSpPr>
            <a:spLocks noGrp="1"/>
          </p:cNvSpPr>
          <p:nvPr>
            <p:ph idx="1"/>
          </p:nvPr>
        </p:nvSpPr>
        <p:spPr>
          <a:xfrm>
            <a:off x="107504" y="116633"/>
            <a:ext cx="8857109" cy="5904756"/>
          </a:xfrm>
        </p:spPr>
        <p:txBody>
          <a:bodyPr>
            <a:no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6400" b="1" dirty="0" smtClean="0">
                <a:solidFill>
                  <a:srgbClr val="008000"/>
                </a:solidFill>
                <a:latin typeface="Baskerville" pitchFamily="18" charset="0"/>
              </a:rPr>
              <a:t>SUNOIL</a:t>
            </a:r>
            <a:r>
              <a:rPr lang="tr-TR" sz="6400" b="1" dirty="0" smtClean="0">
                <a:latin typeface="Baskerville" pitchFamily="18" charset="0"/>
              </a:rPr>
              <a:t> IS THE </a:t>
            </a:r>
            <a:r>
              <a:rPr lang="tr-TR" sz="6400" b="1" dirty="0" smtClean="0">
                <a:solidFill>
                  <a:srgbClr val="FF0000"/>
                </a:solidFill>
                <a:latin typeface="Baskerville" pitchFamily="18" charset="0"/>
              </a:rPr>
              <a:t>BIGGEST CONSUMED</a:t>
            </a:r>
            <a:r>
              <a:rPr lang="tr-TR" sz="6400" b="1" dirty="0" smtClean="0">
                <a:latin typeface="Baskerville" pitchFamily="18" charset="0"/>
              </a:rPr>
              <a:t>, </a:t>
            </a:r>
            <a:r>
              <a:rPr lang="tr-TR" sz="6400" b="1" dirty="0" smtClean="0">
                <a:solidFill>
                  <a:srgbClr val="3333FF"/>
                </a:solidFill>
                <a:latin typeface="Baskerville" pitchFamily="18" charset="0"/>
              </a:rPr>
              <a:t>EXPORTED</a:t>
            </a:r>
            <a:r>
              <a:rPr lang="tr-TR" sz="6400" b="1" dirty="0" smtClean="0">
                <a:latin typeface="Baskerville" pitchFamily="18" charset="0"/>
              </a:rPr>
              <a:t> AND </a:t>
            </a:r>
            <a:r>
              <a:rPr lang="tr-TR" sz="6400" b="1" dirty="0" smtClean="0">
                <a:solidFill>
                  <a:srgbClr val="663300"/>
                </a:solidFill>
                <a:latin typeface="Baskerville" pitchFamily="18" charset="0"/>
              </a:rPr>
              <a:t>IMPORTED</a:t>
            </a:r>
            <a:r>
              <a:rPr lang="tr-TR" sz="6400" b="1" dirty="0" smtClean="0">
                <a:latin typeface="Baskerville" pitchFamily="18" charset="0"/>
              </a:rPr>
              <a:t> VEGOIL OF TURKEY.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724128" y="6107025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47717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5724128" y="6130793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afi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7214558"/>
              </p:ext>
            </p:extLst>
          </p:nvPr>
        </p:nvGraphicFramePr>
        <p:xfrm>
          <a:off x="179513" y="260648"/>
          <a:ext cx="871207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4 İçerik Yer Tutucusu"/>
          <p:cNvSpPr txBox="1">
            <a:spLocks/>
          </p:cNvSpPr>
          <p:nvPr/>
        </p:nvSpPr>
        <p:spPr bwMode="auto">
          <a:xfrm>
            <a:off x="2123728" y="5517232"/>
            <a:ext cx="3816424" cy="52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32500" lnSpcReduction="20000"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tr-TR" sz="2000" b="1" dirty="0" smtClean="0">
              <a:latin typeface="+mj-lt"/>
            </a:endParaRPr>
          </a:p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tr-TR" sz="4400" b="1" dirty="0" smtClean="0">
                <a:latin typeface="Baskerville" pitchFamily="18" charset="0"/>
              </a:rPr>
              <a:t>Source: OIL WORLD &amp; SUNSEEDMAN</a:t>
            </a:r>
            <a:endParaRPr lang="tr-TR" sz="1800" dirty="0" smtClean="0">
              <a:latin typeface="Baskervil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66514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5724128" y="6107025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afi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2146001"/>
              </p:ext>
            </p:extLst>
          </p:nvPr>
        </p:nvGraphicFramePr>
        <p:xfrm>
          <a:off x="179512" y="188640"/>
          <a:ext cx="878497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4 İçerik Yer Tutucusu"/>
          <p:cNvSpPr txBox="1">
            <a:spLocks/>
          </p:cNvSpPr>
          <p:nvPr/>
        </p:nvSpPr>
        <p:spPr bwMode="auto">
          <a:xfrm>
            <a:off x="2555776" y="5517232"/>
            <a:ext cx="3816424" cy="52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32500" lnSpcReduction="20000"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tr-TR" sz="2000" b="1" dirty="0" smtClean="0">
              <a:latin typeface="+mj-lt"/>
            </a:endParaRPr>
          </a:p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tr-TR" sz="4400" b="1" dirty="0" smtClean="0">
                <a:latin typeface="Baskerville" pitchFamily="18" charset="0"/>
              </a:rPr>
              <a:t>Source: OIL WORLD &amp; SUNSEEDMAN</a:t>
            </a:r>
            <a:endParaRPr lang="tr-TR" sz="1800" dirty="0" smtClean="0">
              <a:latin typeface="Baskervil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11602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5724128" y="6115553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afi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708493"/>
              </p:ext>
            </p:extLst>
          </p:nvPr>
        </p:nvGraphicFramePr>
        <p:xfrm>
          <a:off x="107504" y="188640"/>
          <a:ext cx="885698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4 İçerik Yer Tutucusu"/>
          <p:cNvSpPr txBox="1">
            <a:spLocks/>
          </p:cNvSpPr>
          <p:nvPr/>
        </p:nvSpPr>
        <p:spPr bwMode="auto">
          <a:xfrm>
            <a:off x="2339752" y="5517232"/>
            <a:ext cx="3816424" cy="52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32500" lnSpcReduction="20000"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tr-TR" sz="2000" b="1" dirty="0" smtClean="0">
              <a:latin typeface="+mj-lt"/>
            </a:endParaRPr>
          </a:p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tr-TR" sz="4400" b="1" dirty="0" smtClean="0">
                <a:latin typeface="Baskerville" pitchFamily="18" charset="0"/>
              </a:rPr>
              <a:t>Source: OIL WORLD &amp; SUNSEEDMAN</a:t>
            </a:r>
            <a:endParaRPr lang="tr-TR" sz="1800" dirty="0" smtClean="0">
              <a:latin typeface="Baskervil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3743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4 İçerik Yer Tutucusu"/>
          <p:cNvSpPr>
            <a:spLocks noGrp="1"/>
          </p:cNvSpPr>
          <p:nvPr>
            <p:ph idx="1"/>
          </p:nvPr>
        </p:nvSpPr>
        <p:spPr>
          <a:xfrm>
            <a:off x="107504" y="116633"/>
            <a:ext cx="8857109" cy="5904756"/>
          </a:xfrm>
        </p:spPr>
        <p:txBody>
          <a:bodyPr>
            <a:no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6000" dirty="0" smtClean="0">
                <a:latin typeface="Baskerville" pitchFamily="18" charset="0"/>
              </a:rPr>
              <a:t>AS YOU SEE;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6000" b="1" dirty="0" smtClean="0">
                <a:solidFill>
                  <a:srgbClr val="FF0000"/>
                </a:solidFill>
                <a:latin typeface="Baskerville" pitchFamily="18" charset="0"/>
              </a:rPr>
              <a:t>TURKEY</a:t>
            </a:r>
            <a:r>
              <a:rPr lang="tr-TR" sz="6000" dirty="0" smtClean="0">
                <a:latin typeface="Baskerville" pitchFamily="18" charset="0"/>
              </a:rPr>
              <a:t> IS ONE OF THE BIGGEST PLAYERS IN </a:t>
            </a:r>
            <a:r>
              <a:rPr lang="tr-TR" sz="6000" b="1" dirty="0" smtClean="0">
                <a:solidFill>
                  <a:srgbClr val="008000"/>
                </a:solidFill>
                <a:latin typeface="Baskerville" pitchFamily="18" charset="0"/>
              </a:rPr>
              <a:t>WORLD </a:t>
            </a:r>
            <a:endParaRPr lang="tr-TR" sz="6000" b="1" dirty="0">
              <a:solidFill>
                <a:srgbClr val="008000"/>
              </a:solidFill>
              <a:latin typeface="Baskerville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6000" b="1" dirty="0" smtClean="0">
                <a:solidFill>
                  <a:srgbClr val="008000"/>
                </a:solidFill>
                <a:latin typeface="Baskerville" pitchFamily="18" charset="0"/>
              </a:rPr>
              <a:t>SUNOIL PRODUCTION AND TRADE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724128" y="6108614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56093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4 İçerik Yer Tutucusu"/>
          <p:cNvSpPr>
            <a:spLocks noGrp="1"/>
          </p:cNvSpPr>
          <p:nvPr>
            <p:ph idx="1"/>
          </p:nvPr>
        </p:nvSpPr>
        <p:spPr>
          <a:xfrm>
            <a:off x="107504" y="116633"/>
            <a:ext cx="8857109" cy="5904756"/>
          </a:xfrm>
        </p:spPr>
        <p:txBody>
          <a:bodyPr>
            <a:no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6500" dirty="0" smtClean="0">
                <a:latin typeface="Baskerville" pitchFamily="18" charset="0"/>
              </a:rPr>
              <a:t>NOW, LET’S LOOK AT ALSO TURKISH CRUDE SUNOIL </a:t>
            </a:r>
            <a:r>
              <a:rPr lang="tr-TR" sz="6500" b="1" dirty="0" smtClean="0">
                <a:solidFill>
                  <a:srgbClr val="FF0000"/>
                </a:solidFill>
                <a:latin typeface="Baskerville" pitchFamily="18" charset="0"/>
              </a:rPr>
              <a:t>LOCAL </a:t>
            </a:r>
            <a:r>
              <a:rPr lang="tr-TR" sz="6500" dirty="0" smtClean="0">
                <a:latin typeface="Baskerville" pitchFamily="18" charset="0"/>
              </a:rPr>
              <a:t>AND </a:t>
            </a:r>
            <a:r>
              <a:rPr lang="tr-TR" sz="6500" b="1" dirty="0" smtClean="0">
                <a:solidFill>
                  <a:srgbClr val="008000"/>
                </a:solidFill>
                <a:latin typeface="Baskerville" pitchFamily="18" charset="0"/>
              </a:rPr>
              <a:t>CIF</a:t>
            </a:r>
            <a:r>
              <a:rPr lang="tr-TR" sz="6500" dirty="0" smtClean="0">
                <a:latin typeface="Baskerville" pitchFamily="18" charset="0"/>
              </a:rPr>
              <a:t> PRICES SINCE </a:t>
            </a:r>
            <a:r>
              <a:rPr lang="tr-TR" sz="6500" b="1" dirty="0" smtClean="0">
                <a:solidFill>
                  <a:srgbClr val="0066CC"/>
                </a:solidFill>
                <a:latin typeface="Baskerville" pitchFamily="18" charset="0"/>
              </a:rPr>
              <a:t>JANUARY 2008</a:t>
            </a:r>
            <a:r>
              <a:rPr lang="tr-TR" sz="6500" dirty="0" smtClean="0">
                <a:latin typeface="Baskerville" pitchFamily="18" charset="0"/>
              </a:rPr>
              <a:t> </a:t>
            </a:r>
            <a:endParaRPr lang="tr-TR" sz="6500" b="1" dirty="0" smtClean="0">
              <a:solidFill>
                <a:srgbClr val="008000"/>
              </a:solidFill>
              <a:latin typeface="Baskerville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724128" y="6107025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99443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5724128" y="6114193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259632" y="116632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tr-TR" sz="2000" b="1" dirty="0">
                <a:solidFill>
                  <a:srgbClr val="FF0000"/>
                </a:solidFill>
                <a:latin typeface="Baskerville" pitchFamily="18" charset="0"/>
              </a:rPr>
              <a:t>TURKISH LOCAL CRUDE SUNOIL PRICES ( TL/MT )</a:t>
            </a:r>
          </a:p>
        </p:txBody>
      </p:sp>
      <p:graphicFrame>
        <p:nvGraphicFramePr>
          <p:cNvPr id="7" name="2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7391462"/>
              </p:ext>
            </p:extLst>
          </p:nvPr>
        </p:nvGraphicFramePr>
        <p:xfrm>
          <a:off x="107504" y="620688"/>
          <a:ext cx="885698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4 İçerik Yer Tutucusu"/>
          <p:cNvSpPr txBox="1">
            <a:spLocks/>
          </p:cNvSpPr>
          <p:nvPr/>
        </p:nvSpPr>
        <p:spPr bwMode="auto">
          <a:xfrm>
            <a:off x="2987824" y="5683512"/>
            <a:ext cx="2376264" cy="52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32500" lnSpcReduction="20000"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tr-TR" sz="2000" b="1" dirty="0" smtClean="0">
              <a:latin typeface="+mj-lt"/>
            </a:endParaRPr>
          </a:p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tr-TR" sz="4400" b="1" dirty="0" smtClean="0">
                <a:latin typeface="Baskerville" pitchFamily="18" charset="0"/>
              </a:rPr>
              <a:t>Source: SUNSEEDMAN</a:t>
            </a:r>
            <a:endParaRPr lang="tr-TR" sz="1800" dirty="0" smtClean="0">
              <a:latin typeface="Baskervil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5664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4 İçerik Yer Tutucusu"/>
          <p:cNvSpPr>
            <a:spLocks noGrp="1"/>
          </p:cNvSpPr>
          <p:nvPr>
            <p:ph idx="1"/>
          </p:nvPr>
        </p:nvSpPr>
        <p:spPr>
          <a:xfrm>
            <a:off x="107504" y="116633"/>
            <a:ext cx="8857109" cy="5904756"/>
          </a:xfrm>
        </p:spPr>
        <p:txBody>
          <a:bodyPr>
            <a:no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4400" dirty="0" smtClean="0">
                <a:latin typeface="Baskerville" pitchFamily="18" charset="0"/>
              </a:rPr>
              <a:t>BY </a:t>
            </a:r>
            <a:r>
              <a:rPr lang="tr-TR" sz="4400" b="1" dirty="0" smtClean="0">
                <a:solidFill>
                  <a:srgbClr val="FF0000"/>
                </a:solidFill>
                <a:latin typeface="Baskerville" pitchFamily="18" charset="0"/>
              </a:rPr>
              <a:t>MID-MARCH 2014</a:t>
            </a:r>
            <a:r>
              <a:rPr lang="tr-TR" sz="4400" dirty="0" smtClean="0">
                <a:latin typeface="Baskerville" pitchFamily="18" charset="0"/>
              </a:rPr>
              <a:t>,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4400" dirty="0" smtClean="0">
                <a:latin typeface="Baskerville" pitchFamily="18" charset="0"/>
              </a:rPr>
              <a:t>LOCAL PRICES REACHED THE PEAK WITH </a:t>
            </a:r>
            <a:r>
              <a:rPr lang="tr-TR" sz="4400" b="1" u="sng" dirty="0" smtClean="0">
                <a:solidFill>
                  <a:srgbClr val="3333FF"/>
                </a:solidFill>
                <a:latin typeface="Baskerville" pitchFamily="18" charset="0"/>
              </a:rPr>
              <a:t>3.175 TL/MT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4800" dirty="0" smtClean="0">
                <a:latin typeface="Baskerville" pitchFamily="18" charset="0"/>
              </a:rPr>
              <a:t>AND 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4800" dirty="0" smtClean="0">
                <a:latin typeface="Baskerville" pitchFamily="18" charset="0"/>
              </a:rPr>
              <a:t>BY </a:t>
            </a:r>
            <a:r>
              <a:rPr lang="tr-TR" sz="4800" b="1" dirty="0" smtClean="0">
                <a:solidFill>
                  <a:srgbClr val="FF0000"/>
                </a:solidFill>
                <a:latin typeface="Baskerville" pitchFamily="18" charset="0"/>
              </a:rPr>
              <a:t>EARLY OCTOBER 2009</a:t>
            </a:r>
            <a:r>
              <a:rPr lang="tr-TR" sz="4800" dirty="0" smtClean="0">
                <a:latin typeface="Baskerville" pitchFamily="18" charset="0"/>
              </a:rPr>
              <a:t>, LOCAL PRICES BOTTOMED OUT WITH </a:t>
            </a:r>
            <a:r>
              <a:rPr lang="tr-TR" sz="4800" b="1" u="sng" dirty="0" smtClean="0">
                <a:solidFill>
                  <a:srgbClr val="3333FF"/>
                </a:solidFill>
                <a:latin typeface="Baskerville" pitchFamily="18" charset="0"/>
              </a:rPr>
              <a:t>1.625 TL/MT</a:t>
            </a:r>
            <a:endParaRPr lang="tr-TR" sz="6500" b="1" u="sng" dirty="0" smtClean="0">
              <a:solidFill>
                <a:srgbClr val="3333FF"/>
              </a:solidFill>
              <a:latin typeface="Baskerville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724128" y="6107025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2479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5724128" y="6107025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259632" y="116632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tr-TR" sz="2000" b="1" dirty="0">
                <a:solidFill>
                  <a:srgbClr val="FF0000"/>
                </a:solidFill>
                <a:latin typeface="Baskerville" pitchFamily="18" charset="0"/>
              </a:rPr>
              <a:t>TURKISH </a:t>
            </a:r>
            <a:r>
              <a:rPr lang="tr-TR" sz="2000" b="1" dirty="0" smtClean="0">
                <a:solidFill>
                  <a:srgbClr val="FF0000"/>
                </a:solidFill>
                <a:latin typeface="Baskerville" pitchFamily="18" charset="0"/>
              </a:rPr>
              <a:t>CRUDE </a:t>
            </a:r>
            <a:r>
              <a:rPr lang="tr-TR" sz="2000" b="1" dirty="0">
                <a:solidFill>
                  <a:srgbClr val="FF0000"/>
                </a:solidFill>
                <a:latin typeface="Baskerville" pitchFamily="18" charset="0"/>
              </a:rPr>
              <a:t>SUNOIL </a:t>
            </a:r>
            <a:r>
              <a:rPr lang="tr-TR" sz="2000" b="1" dirty="0" smtClean="0">
                <a:solidFill>
                  <a:srgbClr val="FF0000"/>
                </a:solidFill>
                <a:latin typeface="Baskerville" pitchFamily="18" charset="0"/>
              </a:rPr>
              <a:t>CIF PRICES </a:t>
            </a:r>
            <a:r>
              <a:rPr lang="tr-TR" sz="2000" b="1" dirty="0">
                <a:solidFill>
                  <a:srgbClr val="FF0000"/>
                </a:solidFill>
                <a:latin typeface="Baskerville" pitchFamily="18" charset="0"/>
              </a:rPr>
              <a:t>( </a:t>
            </a:r>
            <a:r>
              <a:rPr lang="tr-TR" sz="2000" b="1" dirty="0" smtClean="0">
                <a:solidFill>
                  <a:srgbClr val="FF0000"/>
                </a:solidFill>
                <a:latin typeface="Baskerville" pitchFamily="18" charset="0"/>
              </a:rPr>
              <a:t>$/</a:t>
            </a:r>
            <a:r>
              <a:rPr lang="tr-TR" sz="2000" b="1" dirty="0">
                <a:solidFill>
                  <a:srgbClr val="FF0000"/>
                </a:solidFill>
                <a:latin typeface="Baskerville" pitchFamily="18" charset="0"/>
              </a:rPr>
              <a:t>MT )</a:t>
            </a:r>
          </a:p>
        </p:txBody>
      </p:sp>
      <p:graphicFrame>
        <p:nvGraphicFramePr>
          <p:cNvPr id="6" name="5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289316"/>
              </p:ext>
            </p:extLst>
          </p:nvPr>
        </p:nvGraphicFramePr>
        <p:xfrm>
          <a:off x="107504" y="516742"/>
          <a:ext cx="8928991" cy="5216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4 İçerik Yer Tutucusu"/>
          <p:cNvSpPr txBox="1">
            <a:spLocks/>
          </p:cNvSpPr>
          <p:nvPr/>
        </p:nvSpPr>
        <p:spPr bwMode="auto">
          <a:xfrm>
            <a:off x="2267744" y="5710976"/>
            <a:ext cx="3816424" cy="52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32500" lnSpcReduction="20000"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tr-TR" sz="2000" b="1" dirty="0" smtClean="0">
              <a:latin typeface="+mj-lt"/>
            </a:endParaRPr>
          </a:p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tr-TR" sz="4400" b="1" dirty="0" smtClean="0">
                <a:latin typeface="Baskerville" pitchFamily="18" charset="0"/>
              </a:rPr>
              <a:t>Source: SUNSEEDMAN</a:t>
            </a:r>
            <a:endParaRPr lang="tr-TR" sz="1800" dirty="0" smtClean="0">
              <a:latin typeface="Baskervil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11760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4 İçerik Yer Tutucusu"/>
          <p:cNvSpPr>
            <a:spLocks noGrp="1"/>
          </p:cNvSpPr>
          <p:nvPr>
            <p:ph idx="1"/>
          </p:nvPr>
        </p:nvSpPr>
        <p:spPr>
          <a:xfrm>
            <a:off x="107504" y="11088"/>
            <a:ext cx="8928992" cy="5866184"/>
          </a:xfrm>
        </p:spPr>
        <p:txBody>
          <a:bodyPr>
            <a:normAutofit fontScale="250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tr-TR" sz="5100" b="1" dirty="0" smtClean="0">
              <a:latin typeface="Baskerville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12000" b="1" dirty="0" smtClean="0">
                <a:latin typeface="Baskerville" pitchFamily="18" charset="0"/>
              </a:rPr>
              <a:t>IN 2013/14 SEASON;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tr-TR" sz="12000" b="1" dirty="0" smtClean="0">
              <a:latin typeface="Baskerville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tr-TR" sz="12000" b="1" dirty="0">
              <a:latin typeface="Baskerville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12000" b="1" dirty="0" smtClean="0">
                <a:latin typeface="Baskerville" pitchFamily="18" charset="0"/>
              </a:rPr>
              <a:t>WORLD VEGOIL PRODUCTIONS WERE AROUND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tr-TR" sz="12000" b="1" dirty="0" smtClean="0">
              <a:latin typeface="Baskerville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19200" b="1" u="sng" dirty="0" smtClean="0">
                <a:solidFill>
                  <a:srgbClr val="3333FF"/>
                </a:solidFill>
                <a:latin typeface="Baskerville" pitchFamily="18" charset="0"/>
              </a:rPr>
              <a:t>168 MLN T</a:t>
            </a:r>
            <a:endParaRPr lang="tr-TR" sz="19200" b="1" dirty="0" smtClean="0">
              <a:latin typeface="Baskerville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tr-TR" sz="12000" b="1" dirty="0" smtClean="0">
              <a:latin typeface="Baskerville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12000" b="1" u="sng" dirty="0" smtClean="0">
                <a:solidFill>
                  <a:srgbClr val="008000"/>
                </a:solidFill>
                <a:latin typeface="Baskerville" pitchFamily="18" charset="0"/>
              </a:rPr>
              <a:t>SUNOIL</a:t>
            </a:r>
            <a:r>
              <a:rPr lang="tr-TR" sz="12000" b="1" u="sng" dirty="0" smtClean="0">
                <a:solidFill>
                  <a:srgbClr val="FF0000"/>
                </a:solidFill>
                <a:latin typeface="Baskerville" pitchFamily="18" charset="0"/>
              </a:rPr>
              <a:t> WAS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12000" b="1" u="sng" dirty="0" smtClean="0">
                <a:solidFill>
                  <a:srgbClr val="FF0000"/>
                </a:solidFill>
                <a:latin typeface="Baskerville" pitchFamily="18" charset="0"/>
              </a:rPr>
              <a:t>THE 4TH BIGGEST VEGOIL </a:t>
            </a:r>
            <a:r>
              <a:rPr lang="tr-TR" sz="12000" b="1" u="sng" dirty="0">
                <a:solidFill>
                  <a:srgbClr val="FF0000"/>
                </a:solidFill>
                <a:latin typeface="Baskerville" pitchFamily="18" charset="0"/>
              </a:rPr>
              <a:t>FOLLOWING </a:t>
            </a:r>
            <a:r>
              <a:rPr lang="tr-TR" sz="12000" b="1" u="sng" dirty="0" smtClean="0">
                <a:solidFill>
                  <a:srgbClr val="FF0000"/>
                </a:solidFill>
                <a:latin typeface="Baskerville" pitchFamily="18" charset="0"/>
              </a:rPr>
              <a:t>PALMOIL, SOYOIL AND RAPEOIL 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tr-TR" sz="12000" b="1" dirty="0" smtClean="0">
              <a:latin typeface="Baskerville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12000" b="1" u="sng" dirty="0" smtClean="0">
                <a:latin typeface="Baskerville" pitchFamily="18" charset="0"/>
              </a:rPr>
              <a:t>WITH </a:t>
            </a:r>
            <a:r>
              <a:rPr lang="tr-TR" sz="16000" b="1" u="sng" dirty="0" smtClean="0">
                <a:solidFill>
                  <a:srgbClr val="3333FF"/>
                </a:solidFill>
                <a:latin typeface="Baskerville" pitchFamily="18" charset="0"/>
              </a:rPr>
              <a:t>9.6% ( 16.10 MLN T )</a:t>
            </a:r>
            <a:r>
              <a:rPr lang="tr-TR" sz="12000" b="1" u="sng" dirty="0" smtClean="0">
                <a:solidFill>
                  <a:srgbClr val="3333FF"/>
                </a:solidFill>
                <a:latin typeface="Baskerville" pitchFamily="18" charset="0"/>
              </a:rPr>
              <a:t> </a:t>
            </a:r>
            <a:r>
              <a:rPr lang="tr-TR" sz="12000" b="1" u="sng" dirty="0" smtClean="0">
                <a:latin typeface="Baskerville" pitchFamily="18" charset="0"/>
              </a:rPr>
              <a:t>SHARE.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tr-TR" sz="12000" b="1" dirty="0" smtClean="0">
              <a:latin typeface="Baskerville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724128" y="6111177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4 İçerik Yer Tutucusu"/>
          <p:cNvSpPr>
            <a:spLocks noGrp="1"/>
          </p:cNvSpPr>
          <p:nvPr>
            <p:ph idx="1"/>
          </p:nvPr>
        </p:nvSpPr>
        <p:spPr>
          <a:xfrm>
            <a:off x="107504" y="116633"/>
            <a:ext cx="8857109" cy="5904756"/>
          </a:xfrm>
        </p:spPr>
        <p:txBody>
          <a:bodyPr>
            <a:no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4400" dirty="0" smtClean="0">
                <a:latin typeface="Baskerville" pitchFamily="18" charset="0"/>
              </a:rPr>
              <a:t>BY </a:t>
            </a:r>
            <a:r>
              <a:rPr lang="tr-TR" sz="4400" b="1" dirty="0" smtClean="0">
                <a:solidFill>
                  <a:srgbClr val="FF0000"/>
                </a:solidFill>
                <a:latin typeface="Baskerville" pitchFamily="18" charset="0"/>
              </a:rPr>
              <a:t>MID-JUNE 2008</a:t>
            </a:r>
            <a:r>
              <a:rPr lang="tr-TR" sz="4400" dirty="0" smtClean="0">
                <a:latin typeface="Baskerville" pitchFamily="18" charset="0"/>
              </a:rPr>
              <a:t>,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4400" dirty="0" smtClean="0">
                <a:latin typeface="Baskerville" pitchFamily="18" charset="0"/>
              </a:rPr>
              <a:t>CIF PRICES REACHED THE PEAK WITH </a:t>
            </a:r>
            <a:r>
              <a:rPr lang="tr-TR" sz="4400" b="1" u="sng" dirty="0" smtClean="0">
                <a:solidFill>
                  <a:srgbClr val="3333FF"/>
                </a:solidFill>
                <a:latin typeface="Baskerville" pitchFamily="18" charset="0"/>
              </a:rPr>
              <a:t>1.940 $/MT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4800" dirty="0" smtClean="0">
                <a:latin typeface="Baskerville" pitchFamily="18" charset="0"/>
              </a:rPr>
              <a:t>AND 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4800" dirty="0" smtClean="0">
                <a:latin typeface="Baskerville" pitchFamily="18" charset="0"/>
              </a:rPr>
              <a:t>BY </a:t>
            </a:r>
            <a:r>
              <a:rPr lang="tr-TR" sz="4800" b="1" dirty="0" smtClean="0">
                <a:solidFill>
                  <a:srgbClr val="FF0000"/>
                </a:solidFill>
                <a:latin typeface="Baskerville" pitchFamily="18" charset="0"/>
              </a:rPr>
              <a:t>EARLY JANUARY 2009</a:t>
            </a:r>
            <a:r>
              <a:rPr lang="tr-TR" sz="4800" dirty="0" smtClean="0">
                <a:latin typeface="Baskerville" pitchFamily="18" charset="0"/>
              </a:rPr>
              <a:t>, CIF PRICES BOTTOMED OUT WITH </a:t>
            </a:r>
            <a:r>
              <a:rPr lang="tr-TR" sz="4800" b="1" u="sng" dirty="0" smtClean="0">
                <a:solidFill>
                  <a:srgbClr val="3333FF"/>
                </a:solidFill>
                <a:latin typeface="Baskerville" pitchFamily="18" charset="0"/>
              </a:rPr>
              <a:t>640 $/MT</a:t>
            </a:r>
            <a:endParaRPr lang="tr-TR" sz="6500" b="1" u="sng" dirty="0" smtClean="0">
              <a:solidFill>
                <a:srgbClr val="3333FF"/>
              </a:solidFill>
              <a:latin typeface="Baskerville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724128" y="6107025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6305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4 İçerik Yer Tutucusu"/>
          <p:cNvSpPr>
            <a:spLocks noGrp="1"/>
          </p:cNvSpPr>
          <p:nvPr>
            <p:ph idx="1"/>
          </p:nvPr>
        </p:nvSpPr>
        <p:spPr>
          <a:xfrm>
            <a:off x="4949106" y="1772816"/>
            <a:ext cx="4357464" cy="3096344"/>
          </a:xfrm>
        </p:spPr>
        <p:txBody>
          <a:bodyPr>
            <a:normAutofit fontScale="25000" lnSpcReduction="20000"/>
          </a:bodyPr>
          <a:lstStyle/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tr-TR" sz="2000" b="1" dirty="0" smtClean="0">
              <a:latin typeface="+mj-lt"/>
            </a:endParaRPr>
          </a:p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tr-TR" sz="21600" b="1" dirty="0" smtClean="0">
                <a:latin typeface="Baskerville" pitchFamily="18" charset="0"/>
                <a:cs typeface="Arial" pitchFamily="34" charset="0"/>
              </a:rPr>
              <a:t>NORTH AFRICAN</a:t>
            </a:r>
            <a:r>
              <a:rPr lang="tr-TR" sz="19200" b="1" dirty="0" smtClean="0">
                <a:latin typeface="Baskerville" pitchFamily="18" charset="0"/>
                <a:cs typeface="Arial" pitchFamily="34" charset="0"/>
              </a:rPr>
              <a:t> </a:t>
            </a:r>
            <a:r>
              <a:rPr lang="tr-TR" sz="21600" b="1" dirty="0" smtClean="0">
                <a:latin typeface="Baskerville" pitchFamily="18" charset="0"/>
                <a:cs typeface="Arial" pitchFamily="34" charset="0"/>
              </a:rPr>
              <a:t>SUNOIL OUTLOOK</a:t>
            </a:r>
            <a:endParaRPr lang="tr-TR" sz="16000" b="1" dirty="0" smtClean="0">
              <a:latin typeface="Baskerville" pitchFamily="18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 smtClean="0"/>
          </a:p>
        </p:txBody>
      </p:sp>
      <p:sp>
        <p:nvSpPr>
          <p:cNvPr id="6" name="Dikdörtgen 5"/>
          <p:cNvSpPr/>
          <p:nvPr/>
        </p:nvSpPr>
        <p:spPr>
          <a:xfrm>
            <a:off x="5757677" y="6134801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69016"/>
            <a:ext cx="5079365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04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4 İçerik Yer Tutucusu"/>
          <p:cNvSpPr>
            <a:spLocks noGrp="1"/>
          </p:cNvSpPr>
          <p:nvPr>
            <p:ph idx="1"/>
          </p:nvPr>
        </p:nvSpPr>
        <p:spPr>
          <a:xfrm>
            <a:off x="107504" y="116633"/>
            <a:ext cx="8857109" cy="5904756"/>
          </a:xfrm>
        </p:spPr>
        <p:txBody>
          <a:bodyPr>
            <a:no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5500" dirty="0" smtClean="0">
                <a:latin typeface="Baskerville" pitchFamily="18" charset="0"/>
              </a:rPr>
              <a:t>NORTH AFRICAN COUNTRIES 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5500" dirty="0" smtClean="0">
                <a:latin typeface="Baskerville" pitchFamily="18" charset="0"/>
              </a:rPr>
              <a:t>( </a:t>
            </a:r>
            <a:r>
              <a:rPr lang="tr-TR" sz="5500" b="1" dirty="0" smtClean="0">
                <a:solidFill>
                  <a:srgbClr val="FF0000"/>
                </a:solidFill>
                <a:latin typeface="Baskerville" pitchFamily="18" charset="0"/>
              </a:rPr>
              <a:t>EGYPT</a:t>
            </a:r>
            <a:r>
              <a:rPr lang="tr-TR" sz="5500" dirty="0" smtClean="0">
                <a:latin typeface="Baskerville" pitchFamily="18" charset="0"/>
              </a:rPr>
              <a:t>, </a:t>
            </a:r>
            <a:r>
              <a:rPr lang="tr-TR" sz="5500" b="1" dirty="0" smtClean="0">
                <a:solidFill>
                  <a:srgbClr val="FF0000"/>
                </a:solidFill>
                <a:latin typeface="Baskerville" pitchFamily="18" charset="0"/>
              </a:rPr>
              <a:t>ALGERIA</a:t>
            </a:r>
            <a:r>
              <a:rPr lang="tr-TR" sz="5500" dirty="0" smtClean="0">
                <a:latin typeface="Baskerville" pitchFamily="18" charset="0"/>
              </a:rPr>
              <a:t>, </a:t>
            </a:r>
            <a:r>
              <a:rPr lang="tr-TR" sz="5500" b="1" dirty="0" smtClean="0">
                <a:solidFill>
                  <a:srgbClr val="FF0000"/>
                </a:solidFill>
                <a:latin typeface="Baskerville" pitchFamily="18" charset="0"/>
              </a:rPr>
              <a:t>MOROCCO</a:t>
            </a:r>
            <a:r>
              <a:rPr lang="tr-TR" sz="5500" dirty="0" smtClean="0">
                <a:latin typeface="Baskerville" pitchFamily="18" charset="0"/>
              </a:rPr>
              <a:t> AND </a:t>
            </a:r>
            <a:r>
              <a:rPr lang="tr-TR" sz="5500" b="1" dirty="0" smtClean="0">
                <a:solidFill>
                  <a:srgbClr val="FF0000"/>
                </a:solidFill>
                <a:latin typeface="Baskerville" pitchFamily="18" charset="0"/>
              </a:rPr>
              <a:t>LIBYA</a:t>
            </a:r>
            <a:r>
              <a:rPr lang="tr-TR" sz="5500" dirty="0" smtClean="0">
                <a:latin typeface="Baskerville" pitchFamily="18" charset="0"/>
              </a:rPr>
              <a:t> ) ARE ONE OF MAJOR DESTINATIONS OF SUNOIL EXPORTS</a:t>
            </a:r>
            <a:endParaRPr lang="tr-TR" sz="5500" b="1" dirty="0" smtClean="0">
              <a:solidFill>
                <a:srgbClr val="008000"/>
              </a:solidFill>
              <a:latin typeface="Baskerville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650739" y="6107025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9832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5616499" y="6107025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5536" y="16808"/>
            <a:ext cx="8136905" cy="52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algn="ctr" eaLnBrk="0" hangingPunct="0"/>
            <a:r>
              <a:rPr lang="tr-TR" sz="2800" b="1" dirty="0" smtClean="0">
                <a:latin typeface="Baskerville" pitchFamily="18" charset="0"/>
              </a:rPr>
              <a:t>NORTH AFRICAN SUNOIL IMPORTS ( THD T )</a:t>
            </a:r>
            <a:endParaRPr lang="tr-TR" sz="2800" b="1" dirty="0">
              <a:latin typeface="Baskerville" pitchFamily="18" charset="0"/>
            </a:endParaRPr>
          </a:p>
        </p:txBody>
      </p:sp>
      <p:graphicFrame>
        <p:nvGraphicFramePr>
          <p:cNvPr id="7" name="Grafi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5174416"/>
              </p:ext>
            </p:extLst>
          </p:nvPr>
        </p:nvGraphicFramePr>
        <p:xfrm>
          <a:off x="107504" y="764704"/>
          <a:ext cx="878497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1974384" y="5731896"/>
            <a:ext cx="3816424" cy="52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32500" lnSpcReduction="20000"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tr-TR" sz="2000" b="1" dirty="0" smtClean="0">
              <a:latin typeface="+mj-lt"/>
            </a:endParaRPr>
          </a:p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tr-TR" sz="4400" b="1" dirty="0" smtClean="0">
                <a:latin typeface="Baskerville" pitchFamily="18" charset="0"/>
              </a:rPr>
              <a:t>Source: OIL WORLD</a:t>
            </a:r>
            <a:endParaRPr lang="tr-TR" sz="1800" dirty="0" smtClean="0">
              <a:latin typeface="Baskervil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01709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5617595" y="6107025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afi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637880"/>
              </p:ext>
            </p:extLst>
          </p:nvPr>
        </p:nvGraphicFramePr>
        <p:xfrm>
          <a:off x="179512" y="260648"/>
          <a:ext cx="8640960" cy="5713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4 İçerik Yer Tutucusu"/>
          <p:cNvSpPr txBox="1">
            <a:spLocks/>
          </p:cNvSpPr>
          <p:nvPr/>
        </p:nvSpPr>
        <p:spPr bwMode="auto">
          <a:xfrm>
            <a:off x="1979712" y="5710976"/>
            <a:ext cx="3816424" cy="52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32500" lnSpcReduction="20000"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tr-TR" sz="2000" b="1" dirty="0" smtClean="0">
              <a:latin typeface="+mj-lt"/>
            </a:endParaRPr>
          </a:p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tr-TR" sz="4400" b="1" dirty="0" smtClean="0">
                <a:latin typeface="Baskerville" pitchFamily="18" charset="0"/>
              </a:rPr>
              <a:t>Source: OIL WORLD</a:t>
            </a:r>
            <a:endParaRPr lang="tr-TR" sz="1800" dirty="0" smtClean="0">
              <a:latin typeface="Baskervil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38406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4 İçerik Yer Tutucusu"/>
          <p:cNvSpPr>
            <a:spLocks noGrp="1"/>
          </p:cNvSpPr>
          <p:nvPr>
            <p:ph idx="1"/>
          </p:nvPr>
        </p:nvSpPr>
        <p:spPr>
          <a:xfrm>
            <a:off x="107504" y="116633"/>
            <a:ext cx="8857109" cy="5904756"/>
          </a:xfrm>
        </p:spPr>
        <p:txBody>
          <a:bodyPr>
            <a:no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5300" dirty="0" smtClean="0">
                <a:latin typeface="Baskerville" pitchFamily="18" charset="0"/>
              </a:rPr>
              <a:t>AS YOU SEE; 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5300" b="1" dirty="0" smtClean="0">
                <a:solidFill>
                  <a:srgbClr val="FF0000"/>
                </a:solidFill>
                <a:latin typeface="Baskerville" pitchFamily="18" charset="0"/>
              </a:rPr>
              <a:t>EGYPT</a:t>
            </a:r>
            <a:r>
              <a:rPr lang="tr-TR" sz="5300" dirty="0" smtClean="0">
                <a:latin typeface="Baskerville" pitchFamily="18" charset="0"/>
              </a:rPr>
              <a:t> IS MAIN DESTINATION COUNTRY OF NORTH AFRICA WITH MORE THAN </a:t>
            </a:r>
            <a:r>
              <a:rPr lang="tr-TR" sz="5300" b="1" u="sng" dirty="0" smtClean="0">
                <a:solidFill>
                  <a:srgbClr val="3333FF"/>
                </a:solidFill>
                <a:latin typeface="Baskerville" pitchFamily="18" charset="0"/>
              </a:rPr>
              <a:t>80%</a:t>
            </a:r>
            <a:r>
              <a:rPr lang="tr-TR" sz="5300" dirty="0" smtClean="0">
                <a:latin typeface="Baskerville" pitchFamily="18" charset="0"/>
              </a:rPr>
              <a:t> 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5300" dirty="0" smtClean="0">
                <a:latin typeface="Baskerville" pitchFamily="18" charset="0"/>
              </a:rPr>
              <a:t>( </a:t>
            </a:r>
            <a:r>
              <a:rPr lang="tr-TR" sz="4400" b="1" u="sng" dirty="0" smtClean="0">
                <a:solidFill>
                  <a:srgbClr val="3333FF"/>
                </a:solidFill>
                <a:latin typeface="Baskerville" pitchFamily="18" charset="0"/>
              </a:rPr>
              <a:t>751 KMT</a:t>
            </a:r>
            <a:r>
              <a:rPr lang="tr-TR" sz="4400" dirty="0" smtClean="0">
                <a:latin typeface="Baskerville" pitchFamily="18" charset="0"/>
              </a:rPr>
              <a:t> OF TOTAL </a:t>
            </a:r>
            <a:r>
              <a:rPr lang="tr-TR" sz="4400" b="1" u="sng" dirty="0" smtClean="0">
                <a:solidFill>
                  <a:srgbClr val="3333FF"/>
                </a:solidFill>
                <a:latin typeface="Baskerville" pitchFamily="18" charset="0"/>
              </a:rPr>
              <a:t>915 KMT </a:t>
            </a:r>
            <a:r>
              <a:rPr lang="tr-TR" sz="5300" dirty="0" smtClean="0">
                <a:latin typeface="Baskerville" pitchFamily="18" charset="0"/>
              </a:rPr>
              <a:t>) SHARE.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724128" y="6154334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26313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4 İçerik Yer Tutucusu"/>
          <p:cNvSpPr>
            <a:spLocks noGrp="1"/>
          </p:cNvSpPr>
          <p:nvPr>
            <p:ph idx="1"/>
          </p:nvPr>
        </p:nvSpPr>
        <p:spPr>
          <a:xfrm>
            <a:off x="107504" y="116633"/>
            <a:ext cx="8857109" cy="5904756"/>
          </a:xfrm>
        </p:spPr>
        <p:txBody>
          <a:bodyPr>
            <a:no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4400" b="1" dirty="0" smtClean="0">
                <a:solidFill>
                  <a:srgbClr val="FF0000"/>
                </a:solidFill>
                <a:latin typeface="Baskerville" pitchFamily="18" charset="0"/>
              </a:rPr>
              <a:t>EGYPTIAN VEGOILS TENDERS</a:t>
            </a:r>
            <a:r>
              <a:rPr lang="tr-TR" sz="4200" b="1" dirty="0" smtClean="0">
                <a:solidFill>
                  <a:srgbClr val="FF0000"/>
                </a:solidFill>
                <a:latin typeface="Baskerville" pitchFamily="18" charset="0"/>
              </a:rPr>
              <a:t>  </a:t>
            </a:r>
            <a:r>
              <a:rPr lang="tr-TR" sz="4200" dirty="0">
                <a:latin typeface="Baskerville" pitchFamily="18" charset="0"/>
              </a:rPr>
              <a:t> </a:t>
            </a:r>
            <a:endParaRPr lang="tr-TR" sz="4200" dirty="0" smtClean="0">
              <a:latin typeface="Baskerville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4200" dirty="0" smtClean="0">
                <a:latin typeface="Baskerville" pitchFamily="18" charset="0"/>
              </a:rPr>
              <a:t>( </a:t>
            </a:r>
            <a:r>
              <a:rPr lang="tr-TR" sz="4000" dirty="0" smtClean="0">
                <a:latin typeface="Baskerville" pitchFamily="18" charset="0"/>
              </a:rPr>
              <a:t>LAUNCHED BY  PUBLIC FIHC &amp; MEDITRADE, INDEED THE LATTER IS OUT OF ORDER NOW </a:t>
            </a:r>
            <a:r>
              <a:rPr lang="tr-TR" sz="4200" dirty="0" smtClean="0">
                <a:latin typeface="Baskerville" pitchFamily="18" charset="0"/>
              </a:rPr>
              <a:t>) 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4400" dirty="0" smtClean="0">
                <a:latin typeface="Baskerville" pitchFamily="18" charset="0"/>
              </a:rPr>
              <a:t>ARE ONE OF THE 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5400" b="1" dirty="0" smtClean="0">
                <a:solidFill>
                  <a:srgbClr val="008000"/>
                </a:solidFill>
                <a:latin typeface="Baskerville" pitchFamily="18" charset="0"/>
              </a:rPr>
              <a:t>MAIN SUNOIL PRICE INDICATORS</a:t>
            </a:r>
            <a:r>
              <a:rPr lang="tr-TR" sz="4200" dirty="0" smtClean="0">
                <a:latin typeface="Baskerville" pitchFamily="18" charset="0"/>
              </a:rPr>
              <a:t> </a:t>
            </a:r>
            <a:r>
              <a:rPr lang="tr-TR" sz="4400" dirty="0" smtClean="0">
                <a:latin typeface="Baskerville" pitchFamily="18" charset="0"/>
              </a:rPr>
              <a:t>IN WORLD MARKETS.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649211" y="6107025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97851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4 İçerik Yer Tutucusu"/>
          <p:cNvSpPr>
            <a:spLocks noGrp="1"/>
          </p:cNvSpPr>
          <p:nvPr>
            <p:ph idx="1"/>
          </p:nvPr>
        </p:nvSpPr>
        <p:spPr>
          <a:xfrm>
            <a:off x="107504" y="116633"/>
            <a:ext cx="8857109" cy="5904756"/>
          </a:xfrm>
        </p:spPr>
        <p:txBody>
          <a:bodyPr>
            <a:no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4400" dirty="0" smtClean="0">
                <a:latin typeface="Baskerville" pitchFamily="18" charset="0"/>
              </a:rPr>
              <a:t>VIA TENDERS ;</a:t>
            </a:r>
          </a:p>
          <a:p>
            <a:pPr marL="566928" indent="-457200" algn="ctr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tr-TR" sz="2800" dirty="0" smtClean="0">
                <a:latin typeface="Baskerville" pitchFamily="18" charset="0"/>
              </a:rPr>
              <a:t>IN </a:t>
            </a:r>
            <a:r>
              <a:rPr lang="tr-TR" sz="2800" b="1" dirty="0" smtClean="0">
                <a:solidFill>
                  <a:srgbClr val="FF0000"/>
                </a:solidFill>
                <a:latin typeface="Baskerville" pitchFamily="18" charset="0"/>
              </a:rPr>
              <a:t>2011</a:t>
            </a:r>
            <a:r>
              <a:rPr lang="tr-TR" sz="2800" dirty="0" smtClean="0">
                <a:latin typeface="Baskerville" pitchFamily="18" charset="0"/>
              </a:rPr>
              <a:t>; </a:t>
            </a:r>
            <a:r>
              <a:rPr lang="tr-TR" sz="2800" b="1" u="sng" dirty="0" smtClean="0">
                <a:solidFill>
                  <a:srgbClr val="3333FF"/>
                </a:solidFill>
                <a:latin typeface="Baskerville" pitchFamily="18" charset="0"/>
              </a:rPr>
              <a:t>438 KMT</a:t>
            </a:r>
            <a:r>
              <a:rPr lang="tr-TR" sz="2800" dirty="0" smtClean="0">
                <a:latin typeface="Baskerville" pitchFamily="18" charset="0"/>
              </a:rPr>
              <a:t> OF SFO &amp; </a:t>
            </a:r>
            <a:r>
              <a:rPr lang="tr-TR" sz="2800" b="1" u="sng" dirty="0" smtClean="0">
                <a:solidFill>
                  <a:srgbClr val="3333FF"/>
                </a:solidFill>
                <a:latin typeface="Baskerville" pitchFamily="18" charset="0"/>
              </a:rPr>
              <a:t>570 KMT</a:t>
            </a:r>
            <a:r>
              <a:rPr lang="tr-TR" sz="2800" dirty="0" smtClean="0">
                <a:latin typeface="Baskerville" pitchFamily="18" charset="0"/>
              </a:rPr>
              <a:t> OF SBO,</a:t>
            </a:r>
          </a:p>
          <a:p>
            <a:pPr marL="566928" indent="-457200" algn="ctr" eaLnBrk="1" fontAlgn="auto" hangingPunct="1">
              <a:spcAft>
                <a:spcPts val="0"/>
              </a:spcAft>
              <a:buFontTx/>
              <a:buChar char="-"/>
              <a:defRPr/>
            </a:pPr>
            <a:endParaRPr lang="tr-TR" sz="2800" dirty="0">
              <a:latin typeface="Baskerville" pitchFamily="18" charset="0"/>
            </a:endParaRPr>
          </a:p>
          <a:p>
            <a:pPr marL="566928" indent="-457200" algn="ctr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tr-TR" sz="2800" dirty="0" smtClean="0">
                <a:latin typeface="Baskerville" pitchFamily="18" charset="0"/>
              </a:rPr>
              <a:t>IN </a:t>
            </a:r>
            <a:r>
              <a:rPr lang="tr-TR" sz="2800" b="1" dirty="0" smtClean="0">
                <a:solidFill>
                  <a:srgbClr val="FF0000"/>
                </a:solidFill>
                <a:latin typeface="Baskerville" pitchFamily="18" charset="0"/>
              </a:rPr>
              <a:t>2012</a:t>
            </a:r>
            <a:r>
              <a:rPr lang="tr-TR" sz="2800" dirty="0" smtClean="0">
                <a:latin typeface="Baskerville" pitchFamily="18" charset="0"/>
              </a:rPr>
              <a:t>; </a:t>
            </a:r>
            <a:r>
              <a:rPr lang="tr-TR" sz="2800" b="1" u="sng" dirty="0" smtClean="0">
                <a:solidFill>
                  <a:srgbClr val="0066CC"/>
                </a:solidFill>
                <a:latin typeface="Baskerville" pitchFamily="18" charset="0"/>
              </a:rPr>
              <a:t>809 </a:t>
            </a:r>
            <a:r>
              <a:rPr lang="tr-TR" sz="2800" b="1" u="sng" dirty="0">
                <a:solidFill>
                  <a:srgbClr val="0066CC"/>
                </a:solidFill>
                <a:latin typeface="Baskerville" pitchFamily="18" charset="0"/>
              </a:rPr>
              <a:t>KMT</a:t>
            </a:r>
            <a:r>
              <a:rPr lang="tr-TR" sz="2800" dirty="0">
                <a:latin typeface="Baskerville" pitchFamily="18" charset="0"/>
              </a:rPr>
              <a:t> OF SFO &amp; </a:t>
            </a:r>
            <a:r>
              <a:rPr lang="tr-TR" sz="2800" b="1" u="sng" dirty="0" smtClean="0">
                <a:solidFill>
                  <a:srgbClr val="0066CC"/>
                </a:solidFill>
                <a:latin typeface="Baskerville" pitchFamily="18" charset="0"/>
              </a:rPr>
              <a:t>350 </a:t>
            </a:r>
            <a:r>
              <a:rPr lang="tr-TR" sz="2800" b="1" u="sng" dirty="0">
                <a:solidFill>
                  <a:srgbClr val="0066CC"/>
                </a:solidFill>
                <a:latin typeface="Baskerville" pitchFamily="18" charset="0"/>
              </a:rPr>
              <a:t>KMT</a:t>
            </a:r>
            <a:r>
              <a:rPr lang="tr-TR" sz="2800" dirty="0">
                <a:latin typeface="Baskerville" pitchFamily="18" charset="0"/>
              </a:rPr>
              <a:t> OF SBO</a:t>
            </a:r>
            <a:r>
              <a:rPr lang="tr-TR" sz="2800" dirty="0" smtClean="0">
                <a:latin typeface="Baskerville" pitchFamily="18" charset="0"/>
              </a:rPr>
              <a:t>,</a:t>
            </a:r>
          </a:p>
          <a:p>
            <a:pPr marL="566928" indent="-457200" algn="ctr" eaLnBrk="1" fontAlgn="auto" hangingPunct="1">
              <a:spcAft>
                <a:spcPts val="0"/>
              </a:spcAft>
              <a:buFontTx/>
              <a:buChar char="-"/>
              <a:defRPr/>
            </a:pPr>
            <a:endParaRPr lang="tr-TR" sz="2800" dirty="0">
              <a:latin typeface="Baskerville" pitchFamily="18" charset="0"/>
            </a:endParaRPr>
          </a:p>
          <a:p>
            <a:pPr marL="566928" indent="-457200" algn="ctr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tr-TR" sz="2800" dirty="0">
                <a:latin typeface="Baskerville" pitchFamily="18" charset="0"/>
              </a:rPr>
              <a:t>IN </a:t>
            </a:r>
            <a:r>
              <a:rPr lang="tr-TR" sz="2800" b="1" dirty="0" smtClean="0">
                <a:solidFill>
                  <a:srgbClr val="FF0000"/>
                </a:solidFill>
                <a:latin typeface="Baskerville" pitchFamily="18" charset="0"/>
              </a:rPr>
              <a:t>2013</a:t>
            </a:r>
            <a:r>
              <a:rPr lang="tr-TR" sz="2800" dirty="0" smtClean="0">
                <a:latin typeface="Baskerville" pitchFamily="18" charset="0"/>
              </a:rPr>
              <a:t>; </a:t>
            </a:r>
            <a:r>
              <a:rPr lang="tr-TR" sz="2800" b="1" u="sng" dirty="0" smtClean="0">
                <a:solidFill>
                  <a:srgbClr val="3333FF"/>
                </a:solidFill>
                <a:latin typeface="Baskerville" pitchFamily="18" charset="0"/>
              </a:rPr>
              <a:t>504 </a:t>
            </a:r>
            <a:r>
              <a:rPr lang="tr-TR" sz="2800" b="1" u="sng" dirty="0">
                <a:solidFill>
                  <a:srgbClr val="3333FF"/>
                </a:solidFill>
                <a:latin typeface="Baskerville" pitchFamily="18" charset="0"/>
              </a:rPr>
              <a:t>KMT</a:t>
            </a:r>
            <a:r>
              <a:rPr lang="tr-TR" sz="2800" dirty="0">
                <a:latin typeface="Baskerville" pitchFamily="18" charset="0"/>
              </a:rPr>
              <a:t> OF SFO &amp; </a:t>
            </a:r>
            <a:r>
              <a:rPr lang="tr-TR" sz="2800" b="1" u="sng" dirty="0" smtClean="0">
                <a:solidFill>
                  <a:srgbClr val="3333FF"/>
                </a:solidFill>
                <a:latin typeface="Baskerville" pitchFamily="18" charset="0"/>
              </a:rPr>
              <a:t>361.5 </a:t>
            </a:r>
            <a:r>
              <a:rPr lang="tr-TR" sz="2800" b="1" u="sng" dirty="0">
                <a:solidFill>
                  <a:srgbClr val="3333FF"/>
                </a:solidFill>
                <a:latin typeface="Baskerville" pitchFamily="18" charset="0"/>
              </a:rPr>
              <a:t>KMT</a:t>
            </a:r>
            <a:r>
              <a:rPr lang="tr-TR" sz="2800" dirty="0">
                <a:latin typeface="Baskerville" pitchFamily="18" charset="0"/>
              </a:rPr>
              <a:t> OF SBO</a:t>
            </a:r>
            <a:r>
              <a:rPr lang="tr-TR" sz="2800" dirty="0" smtClean="0">
                <a:latin typeface="Baskerville" pitchFamily="18" charset="0"/>
              </a:rPr>
              <a:t>,</a:t>
            </a:r>
          </a:p>
          <a:p>
            <a:pPr marL="566928" indent="-457200" algn="ctr" eaLnBrk="1" fontAlgn="auto" hangingPunct="1">
              <a:spcAft>
                <a:spcPts val="0"/>
              </a:spcAft>
              <a:buFontTx/>
              <a:buChar char="-"/>
              <a:defRPr/>
            </a:pPr>
            <a:endParaRPr lang="tr-TR" sz="2800" dirty="0" smtClean="0">
              <a:latin typeface="Baskerville" pitchFamily="18" charset="0"/>
            </a:endParaRPr>
          </a:p>
          <a:p>
            <a:pPr marL="566928" indent="-457200" algn="ctr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tr-TR" sz="2800" dirty="0" smtClean="0">
                <a:latin typeface="Baskerville" pitchFamily="18" charset="0"/>
              </a:rPr>
              <a:t>IN </a:t>
            </a:r>
            <a:r>
              <a:rPr lang="tr-TR" sz="2800" b="1" dirty="0" smtClean="0">
                <a:solidFill>
                  <a:srgbClr val="FF0000"/>
                </a:solidFill>
                <a:latin typeface="Baskerville" pitchFamily="18" charset="0"/>
              </a:rPr>
              <a:t>2014 SO FAR</a:t>
            </a:r>
            <a:r>
              <a:rPr lang="tr-TR" sz="2800" dirty="0" smtClean="0">
                <a:latin typeface="Baskerville" pitchFamily="18" charset="0"/>
              </a:rPr>
              <a:t>; </a:t>
            </a:r>
          </a:p>
          <a:p>
            <a:pPr marL="566928" indent="-457200" algn="ctr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tr-TR" sz="2800" b="1" u="sng" dirty="0" smtClean="0">
                <a:solidFill>
                  <a:srgbClr val="3333FF"/>
                </a:solidFill>
                <a:latin typeface="Baskerville" pitchFamily="18" charset="0"/>
              </a:rPr>
              <a:t>375.5 </a:t>
            </a:r>
            <a:r>
              <a:rPr lang="tr-TR" sz="2800" b="1" u="sng" dirty="0">
                <a:solidFill>
                  <a:srgbClr val="3333FF"/>
                </a:solidFill>
                <a:latin typeface="Baskerville" pitchFamily="18" charset="0"/>
              </a:rPr>
              <a:t>KMT</a:t>
            </a:r>
            <a:r>
              <a:rPr lang="tr-TR" sz="2800" dirty="0">
                <a:latin typeface="Baskerville" pitchFamily="18" charset="0"/>
              </a:rPr>
              <a:t> OF SFO &amp; </a:t>
            </a:r>
            <a:r>
              <a:rPr lang="tr-TR" sz="2800" b="1" u="sng" dirty="0" smtClean="0">
                <a:solidFill>
                  <a:srgbClr val="3333FF"/>
                </a:solidFill>
                <a:latin typeface="Baskerville" pitchFamily="18" charset="0"/>
              </a:rPr>
              <a:t>159 </a:t>
            </a:r>
            <a:r>
              <a:rPr lang="tr-TR" sz="2800" b="1" u="sng" dirty="0">
                <a:solidFill>
                  <a:srgbClr val="3333FF"/>
                </a:solidFill>
                <a:latin typeface="Baskerville" pitchFamily="18" charset="0"/>
              </a:rPr>
              <a:t>KMT</a:t>
            </a:r>
            <a:r>
              <a:rPr lang="tr-TR" sz="2800" dirty="0">
                <a:latin typeface="Baskerville" pitchFamily="18" charset="0"/>
              </a:rPr>
              <a:t> OF </a:t>
            </a:r>
            <a:r>
              <a:rPr lang="tr-TR" sz="2800" dirty="0" smtClean="0">
                <a:latin typeface="Baskerville" pitchFamily="18" charset="0"/>
              </a:rPr>
              <a:t>SBO</a:t>
            </a:r>
          </a:p>
          <a:p>
            <a:pPr marL="109728" indent="0" algn="ctr" eaLnBrk="1" fontAlgn="auto" hangingPunct="1">
              <a:spcAft>
                <a:spcPts val="0"/>
              </a:spcAft>
              <a:buNone/>
              <a:defRPr/>
            </a:pPr>
            <a:endParaRPr lang="tr-TR" sz="2800" dirty="0">
              <a:latin typeface="Baskerville" pitchFamily="18" charset="0"/>
            </a:endParaRPr>
          </a:p>
          <a:p>
            <a:pPr marL="109728" indent="0" algn="ctr" eaLnBrk="1" fontAlgn="auto" hangingPunct="1">
              <a:spcAft>
                <a:spcPts val="0"/>
              </a:spcAft>
              <a:buNone/>
              <a:defRPr/>
            </a:pPr>
            <a:r>
              <a:rPr lang="tr-TR" sz="2800" dirty="0" smtClean="0">
                <a:latin typeface="Baskerville" pitchFamily="18" charset="0"/>
              </a:rPr>
              <a:t>WERE PURCHASED. </a:t>
            </a:r>
            <a:endParaRPr lang="tr-TR" sz="2800" dirty="0">
              <a:latin typeface="Baskerville" pitchFamily="18" charset="0"/>
            </a:endParaRPr>
          </a:p>
          <a:p>
            <a:pPr marL="566928" indent="-457200" algn="ctr" eaLnBrk="1" fontAlgn="auto" hangingPunct="1">
              <a:spcAft>
                <a:spcPts val="0"/>
              </a:spcAft>
              <a:buFontTx/>
              <a:buChar char="-"/>
              <a:defRPr/>
            </a:pPr>
            <a:endParaRPr lang="tr-TR" sz="2800" dirty="0" smtClean="0">
              <a:latin typeface="Baskerville" pitchFamily="18" charset="0"/>
            </a:endParaRPr>
          </a:p>
          <a:p>
            <a:pPr marL="566928" indent="-457200" algn="ctr" eaLnBrk="1" fontAlgn="auto" hangingPunct="1">
              <a:spcAft>
                <a:spcPts val="0"/>
              </a:spcAft>
              <a:buFontTx/>
              <a:buChar char="-"/>
              <a:defRPr/>
            </a:pPr>
            <a:endParaRPr lang="tr-TR" sz="2800" dirty="0" smtClean="0">
              <a:latin typeface="Baskerville" pitchFamily="18" charset="0"/>
            </a:endParaRPr>
          </a:p>
          <a:p>
            <a:pPr marL="566928" indent="-457200" algn="ctr" eaLnBrk="1" fontAlgn="auto" hangingPunct="1">
              <a:spcAft>
                <a:spcPts val="0"/>
              </a:spcAft>
              <a:buFontTx/>
              <a:buChar char="-"/>
              <a:defRPr/>
            </a:pPr>
            <a:endParaRPr lang="tr-TR" sz="2800" dirty="0">
              <a:latin typeface="Baskerville" pitchFamily="18" charset="0"/>
            </a:endParaRPr>
          </a:p>
          <a:p>
            <a:pPr marL="566928" indent="-457200" algn="ctr" eaLnBrk="1" fontAlgn="auto" hangingPunct="1">
              <a:spcAft>
                <a:spcPts val="0"/>
              </a:spcAft>
              <a:buFontTx/>
              <a:buChar char="-"/>
              <a:defRPr/>
            </a:pPr>
            <a:endParaRPr lang="tr-TR" sz="2800" dirty="0">
              <a:latin typeface="Baskerville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tr-TR" sz="2800" dirty="0" smtClean="0">
              <a:latin typeface="Baskerville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632835" y="6084889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52258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5651875" y="6172137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afi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0945311"/>
              </p:ext>
            </p:extLst>
          </p:nvPr>
        </p:nvGraphicFramePr>
        <p:xfrm>
          <a:off x="179512" y="188640"/>
          <a:ext cx="871296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2339752" y="5710976"/>
            <a:ext cx="3816424" cy="52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32500" lnSpcReduction="20000"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tr-TR" sz="2000" b="1" dirty="0" smtClean="0">
              <a:latin typeface="+mj-lt"/>
            </a:endParaRPr>
          </a:p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tr-TR" sz="4400" b="1" dirty="0" smtClean="0">
                <a:latin typeface="Baskerville" pitchFamily="18" charset="0"/>
              </a:rPr>
              <a:t>Source: SUNSEEDMAN</a:t>
            </a:r>
            <a:endParaRPr lang="tr-TR" sz="1800" dirty="0" smtClean="0">
              <a:latin typeface="Baskervil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31727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4 İçerik Yer Tutucusu"/>
          <p:cNvSpPr>
            <a:spLocks noGrp="1"/>
          </p:cNvSpPr>
          <p:nvPr>
            <p:ph idx="1"/>
          </p:nvPr>
        </p:nvSpPr>
        <p:spPr>
          <a:xfrm>
            <a:off x="107504" y="116633"/>
            <a:ext cx="8857109" cy="5904756"/>
          </a:xfrm>
        </p:spPr>
        <p:txBody>
          <a:bodyPr>
            <a:no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3600" dirty="0" smtClean="0">
                <a:latin typeface="Baskerville" pitchFamily="18" charset="0"/>
              </a:rPr>
              <a:t>IN THE LAST TENDER OF 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3600" b="1" dirty="0" smtClean="0">
                <a:solidFill>
                  <a:srgbClr val="FF0000"/>
                </a:solidFill>
                <a:latin typeface="Baskerville" pitchFamily="18" charset="0"/>
              </a:rPr>
              <a:t>1st OCTOBER 2014</a:t>
            </a:r>
            <a:r>
              <a:rPr lang="tr-TR" sz="4400" dirty="0" smtClean="0">
                <a:latin typeface="Baskerville" pitchFamily="18" charset="0"/>
              </a:rPr>
              <a:t>;</a:t>
            </a:r>
          </a:p>
          <a:p>
            <a:pPr marL="109728" indent="0" algn="ctr" eaLnBrk="1" fontAlgn="auto" hangingPunct="1">
              <a:spcAft>
                <a:spcPts val="0"/>
              </a:spcAft>
              <a:buNone/>
              <a:defRPr/>
            </a:pPr>
            <a:endParaRPr lang="tr-TR" sz="2800" dirty="0" smtClean="0">
              <a:latin typeface="Baskerville" pitchFamily="18" charset="0"/>
            </a:endParaRPr>
          </a:p>
          <a:p>
            <a:pPr marL="109728" indent="0" algn="ctr" eaLnBrk="1" fontAlgn="auto" hangingPunct="1">
              <a:spcAft>
                <a:spcPts val="0"/>
              </a:spcAft>
              <a:buNone/>
              <a:defRPr/>
            </a:pPr>
            <a:r>
              <a:rPr lang="tr-TR" sz="3200" dirty="0" smtClean="0">
                <a:latin typeface="Baskerville" pitchFamily="18" charset="0"/>
              </a:rPr>
              <a:t>IN SPITE OF </a:t>
            </a:r>
            <a:r>
              <a:rPr lang="tr-TR" sz="4000" b="1" u="sng" dirty="0" smtClean="0">
                <a:solidFill>
                  <a:srgbClr val="3333FF"/>
                </a:solidFill>
                <a:latin typeface="Baskerville" pitchFamily="18" charset="0"/>
              </a:rPr>
              <a:t>40 KMT</a:t>
            </a:r>
            <a:r>
              <a:rPr lang="tr-TR" sz="4000" b="1" dirty="0" smtClean="0">
                <a:solidFill>
                  <a:srgbClr val="3333FF"/>
                </a:solidFill>
                <a:latin typeface="Baskerville" pitchFamily="18" charset="0"/>
              </a:rPr>
              <a:t> </a:t>
            </a:r>
            <a:r>
              <a:rPr lang="tr-TR" sz="3200" dirty="0" smtClean="0">
                <a:latin typeface="Baskerville" pitchFamily="18" charset="0"/>
              </a:rPr>
              <a:t>PROJECTED,</a:t>
            </a:r>
          </a:p>
          <a:p>
            <a:pPr marL="109728" indent="0" algn="ctr" eaLnBrk="1" fontAlgn="auto" hangingPunct="1">
              <a:spcAft>
                <a:spcPts val="0"/>
              </a:spcAft>
              <a:buNone/>
              <a:defRPr/>
            </a:pPr>
            <a:endParaRPr lang="tr-TR" sz="3200" dirty="0">
              <a:latin typeface="Baskerville" pitchFamily="18" charset="0"/>
            </a:endParaRPr>
          </a:p>
          <a:p>
            <a:pPr marL="109728" indent="0" algn="ctr" eaLnBrk="1" fontAlgn="auto" hangingPunct="1">
              <a:spcAft>
                <a:spcPts val="0"/>
              </a:spcAft>
              <a:buNone/>
              <a:defRPr/>
            </a:pPr>
            <a:r>
              <a:rPr lang="tr-TR" sz="3200" dirty="0" smtClean="0">
                <a:latin typeface="Baskerville" pitchFamily="18" charset="0"/>
              </a:rPr>
              <a:t>ONLY </a:t>
            </a:r>
            <a:r>
              <a:rPr lang="tr-TR" sz="4000" b="1" u="sng" dirty="0" smtClean="0">
                <a:solidFill>
                  <a:srgbClr val="3333FF"/>
                </a:solidFill>
                <a:latin typeface="Baskerville" pitchFamily="18" charset="0"/>
              </a:rPr>
              <a:t>12 KMT</a:t>
            </a:r>
            <a:r>
              <a:rPr lang="tr-TR" sz="4000" b="1" dirty="0" smtClean="0">
                <a:solidFill>
                  <a:srgbClr val="3333FF"/>
                </a:solidFill>
                <a:latin typeface="Baskerville" pitchFamily="18" charset="0"/>
              </a:rPr>
              <a:t> </a:t>
            </a:r>
            <a:r>
              <a:rPr lang="tr-TR" sz="3200" dirty="0" smtClean="0">
                <a:latin typeface="Baskerville" pitchFamily="18" charset="0"/>
              </a:rPr>
              <a:t>OF SUNOIL WERE PURCHASED DUE TO UNIQUE PARTICIPATION OF ADM. </a:t>
            </a:r>
          </a:p>
          <a:p>
            <a:pPr marL="109728" indent="0" algn="ctr" eaLnBrk="1" fontAlgn="auto" hangingPunct="1">
              <a:spcAft>
                <a:spcPts val="0"/>
              </a:spcAft>
              <a:buNone/>
              <a:defRPr/>
            </a:pPr>
            <a:endParaRPr lang="tr-TR" sz="3200" dirty="0">
              <a:latin typeface="Baskerville" pitchFamily="18" charset="0"/>
            </a:endParaRPr>
          </a:p>
          <a:p>
            <a:pPr marL="109728" indent="0" algn="ctr" eaLnBrk="1" fontAlgn="auto" hangingPunct="1">
              <a:spcAft>
                <a:spcPts val="0"/>
              </a:spcAft>
              <a:buNone/>
              <a:defRPr/>
            </a:pPr>
            <a:r>
              <a:rPr lang="tr-TR" sz="3200" dirty="0" smtClean="0">
                <a:latin typeface="Baskerville" pitchFamily="18" charset="0"/>
              </a:rPr>
              <a:t>OTHERS AVOIDED WITH L/C OPENING TROUBLES. </a:t>
            </a:r>
            <a:endParaRPr lang="tr-TR" sz="3200" dirty="0">
              <a:latin typeface="Baskerville" pitchFamily="18" charset="0"/>
            </a:endParaRPr>
          </a:p>
          <a:p>
            <a:pPr marL="566928" indent="-457200" algn="ctr" eaLnBrk="1" fontAlgn="auto" hangingPunct="1">
              <a:spcAft>
                <a:spcPts val="0"/>
              </a:spcAft>
              <a:buFontTx/>
              <a:buChar char="-"/>
              <a:defRPr/>
            </a:pPr>
            <a:endParaRPr lang="tr-TR" sz="2800" dirty="0" smtClean="0">
              <a:latin typeface="Baskerville" pitchFamily="18" charset="0"/>
            </a:endParaRPr>
          </a:p>
          <a:p>
            <a:pPr marL="566928" indent="-457200" algn="ctr" eaLnBrk="1" fontAlgn="auto" hangingPunct="1">
              <a:spcAft>
                <a:spcPts val="0"/>
              </a:spcAft>
              <a:buFontTx/>
              <a:buChar char="-"/>
              <a:defRPr/>
            </a:pPr>
            <a:endParaRPr lang="tr-TR" sz="2800" dirty="0" smtClean="0">
              <a:latin typeface="Baskerville" pitchFamily="18" charset="0"/>
            </a:endParaRPr>
          </a:p>
          <a:p>
            <a:pPr marL="566928" indent="-457200" algn="ctr" eaLnBrk="1" fontAlgn="auto" hangingPunct="1">
              <a:spcAft>
                <a:spcPts val="0"/>
              </a:spcAft>
              <a:buFontTx/>
              <a:buChar char="-"/>
              <a:defRPr/>
            </a:pPr>
            <a:endParaRPr lang="tr-TR" sz="2800" dirty="0">
              <a:latin typeface="Baskerville" pitchFamily="18" charset="0"/>
            </a:endParaRPr>
          </a:p>
          <a:p>
            <a:pPr marL="566928" indent="-457200" algn="ctr" eaLnBrk="1" fontAlgn="auto" hangingPunct="1">
              <a:spcAft>
                <a:spcPts val="0"/>
              </a:spcAft>
              <a:buFontTx/>
              <a:buChar char="-"/>
              <a:defRPr/>
            </a:pPr>
            <a:endParaRPr lang="tr-TR" sz="2800" dirty="0">
              <a:latin typeface="Baskerville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tr-TR" sz="2800" dirty="0" smtClean="0">
              <a:latin typeface="Baskerville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632835" y="6084889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64960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5724128" y="6107025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67544" y="16808"/>
            <a:ext cx="8280920" cy="52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algn="ctr" eaLnBrk="0" hangingPunct="0"/>
            <a:r>
              <a:rPr lang="tr-TR" sz="2800" b="1" dirty="0" smtClean="0">
                <a:latin typeface="Baskerville" pitchFamily="18" charset="0"/>
              </a:rPr>
              <a:t>WORLD VEGOILS PRODUCTION ( MLN MTON)</a:t>
            </a:r>
            <a:endParaRPr lang="tr-TR" sz="2800" b="1" dirty="0">
              <a:latin typeface="Baskerville" pitchFamily="18" charset="0"/>
            </a:endParaRPr>
          </a:p>
        </p:txBody>
      </p:sp>
      <p:sp>
        <p:nvSpPr>
          <p:cNvPr id="11" name="4 İçerik Yer Tutucusu"/>
          <p:cNvSpPr txBox="1">
            <a:spLocks/>
          </p:cNvSpPr>
          <p:nvPr/>
        </p:nvSpPr>
        <p:spPr bwMode="auto">
          <a:xfrm>
            <a:off x="2771800" y="5605801"/>
            <a:ext cx="3384376" cy="52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tr-TR" sz="2000" b="1" dirty="0" smtClean="0">
              <a:latin typeface="+mj-lt"/>
            </a:endParaRPr>
          </a:p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tr-TR" sz="4400" b="1" dirty="0" smtClean="0">
                <a:latin typeface="Baskerville" pitchFamily="18" charset="0"/>
              </a:rPr>
              <a:t>Source: OIL WORLD &amp; USDA &amp; SUNSEEDMAN</a:t>
            </a:r>
            <a:endParaRPr lang="tr-TR" sz="1800" dirty="0" smtClean="0">
              <a:latin typeface="Baskerville" pitchFamily="18" charset="0"/>
            </a:endParaRPr>
          </a:p>
        </p:txBody>
      </p:sp>
      <p:graphicFrame>
        <p:nvGraphicFramePr>
          <p:cNvPr id="13" name="Grafik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3604155"/>
              </p:ext>
            </p:extLst>
          </p:nvPr>
        </p:nvGraphicFramePr>
        <p:xfrm>
          <a:off x="107504" y="783852"/>
          <a:ext cx="9036496" cy="5104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4 İçerik Yer Tutucusu"/>
          <p:cNvSpPr>
            <a:spLocks noGrp="1"/>
          </p:cNvSpPr>
          <p:nvPr>
            <p:ph idx="1"/>
          </p:nvPr>
        </p:nvSpPr>
        <p:spPr>
          <a:xfrm>
            <a:off x="4044950" y="1556792"/>
            <a:ext cx="4933602" cy="2664296"/>
          </a:xfrm>
        </p:spPr>
        <p:txBody>
          <a:bodyPr>
            <a:normAutofit fontScale="32500" lnSpcReduction="20000"/>
          </a:bodyPr>
          <a:lstStyle/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tr-TR" sz="2000" b="1" dirty="0" smtClean="0">
              <a:latin typeface="+mj-lt"/>
            </a:endParaRPr>
          </a:p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tr-TR" sz="14800" b="1" dirty="0" smtClean="0">
                <a:latin typeface="Baskerville" pitchFamily="18" charset="0"/>
                <a:cs typeface="Arial" pitchFamily="34" charset="0"/>
              </a:rPr>
              <a:t>2014/15 SEASON PROJECTIONS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88" y="620688"/>
            <a:ext cx="3816398" cy="508535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5635499" y="6126417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17955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4 İçerik Yer Tutucusu"/>
          <p:cNvSpPr>
            <a:spLocks noGrp="1"/>
          </p:cNvSpPr>
          <p:nvPr>
            <p:ph idx="1"/>
          </p:nvPr>
        </p:nvSpPr>
        <p:spPr>
          <a:xfrm>
            <a:off x="107504" y="116633"/>
            <a:ext cx="8857109" cy="5904756"/>
          </a:xfrm>
        </p:spPr>
        <p:txBody>
          <a:bodyPr>
            <a:normAutofit/>
          </a:bodyPr>
          <a:lstStyle/>
          <a:p>
            <a:pPr marL="681228" indent="-571500" algn="ctr" eaLnBrk="1" fontAlgn="auto" hangingPunct="1">
              <a:spcAft>
                <a:spcPts val="0"/>
              </a:spcAft>
              <a:buFontTx/>
              <a:buChar char="-"/>
              <a:defRPr/>
            </a:pPr>
            <a:endParaRPr lang="tr-TR" sz="4000" b="1" dirty="0" smtClean="0">
              <a:latin typeface="Baskerville" pitchFamily="18" charset="0"/>
            </a:endParaRPr>
          </a:p>
          <a:p>
            <a:pPr marL="681228" indent="-571500" algn="ctr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tr-TR" sz="4000" b="1" dirty="0" smtClean="0">
                <a:latin typeface="Baskerville" pitchFamily="18" charset="0"/>
              </a:rPr>
              <a:t>WORLD SUNOIL PRODUCTION </a:t>
            </a:r>
            <a:r>
              <a:rPr lang="tr-TR" sz="3200" b="1" u="sng" dirty="0" smtClean="0">
                <a:solidFill>
                  <a:srgbClr val="3333FF"/>
                </a:solidFill>
                <a:latin typeface="Baskerville" pitchFamily="18" charset="0"/>
              </a:rPr>
              <a:t>15.5 MLN T</a:t>
            </a:r>
            <a:r>
              <a:rPr lang="tr-TR" sz="3200" b="1" dirty="0" smtClean="0">
                <a:latin typeface="Baskerville" pitchFamily="18" charset="0"/>
              </a:rPr>
              <a:t> VS </a:t>
            </a:r>
            <a:r>
              <a:rPr lang="tr-TR" sz="3200" b="1" u="sng" dirty="0" smtClean="0">
                <a:solidFill>
                  <a:srgbClr val="3333FF"/>
                </a:solidFill>
                <a:latin typeface="Baskerville" pitchFamily="18" charset="0"/>
              </a:rPr>
              <a:t>16.10 MLN T</a:t>
            </a:r>
            <a:r>
              <a:rPr lang="tr-TR" sz="3200" b="1" dirty="0" smtClean="0">
                <a:latin typeface="Baskerville" pitchFamily="18" charset="0"/>
              </a:rPr>
              <a:t> OF 2013/14</a:t>
            </a:r>
          </a:p>
          <a:p>
            <a:pPr marL="109728" indent="0" algn="ctr" eaLnBrk="1" fontAlgn="auto" hangingPunct="1">
              <a:spcAft>
                <a:spcPts val="0"/>
              </a:spcAft>
              <a:buNone/>
              <a:defRPr/>
            </a:pPr>
            <a:endParaRPr lang="tr-TR" sz="3200" b="1" dirty="0">
              <a:latin typeface="Baskerville" pitchFamily="18" charset="0"/>
            </a:endParaRPr>
          </a:p>
          <a:p>
            <a:pPr marL="566928" indent="-457200" algn="ctr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tr-TR" sz="4000" b="1" dirty="0" smtClean="0">
                <a:latin typeface="Baskerville" pitchFamily="18" charset="0"/>
              </a:rPr>
              <a:t>WORLD SUNOIL EXPORTS</a:t>
            </a:r>
          </a:p>
          <a:p>
            <a:pPr marL="109728" indent="0" algn="ctr" eaLnBrk="1" fontAlgn="auto" hangingPunct="1">
              <a:spcAft>
                <a:spcPts val="0"/>
              </a:spcAft>
              <a:buNone/>
              <a:defRPr/>
            </a:pPr>
            <a:r>
              <a:rPr lang="tr-TR" sz="3200" b="1" u="sng" dirty="0" smtClean="0">
                <a:solidFill>
                  <a:srgbClr val="3333FF"/>
                </a:solidFill>
                <a:latin typeface="Baskerville" pitchFamily="18" charset="0"/>
              </a:rPr>
              <a:t>7.4 </a:t>
            </a:r>
            <a:r>
              <a:rPr lang="tr-TR" sz="3200" b="1" u="sng" dirty="0">
                <a:solidFill>
                  <a:srgbClr val="3333FF"/>
                </a:solidFill>
                <a:latin typeface="Baskerville" pitchFamily="18" charset="0"/>
              </a:rPr>
              <a:t>MLN T</a:t>
            </a:r>
            <a:r>
              <a:rPr lang="tr-TR" sz="3200" b="1" dirty="0">
                <a:latin typeface="Baskerville" pitchFamily="18" charset="0"/>
              </a:rPr>
              <a:t> </a:t>
            </a:r>
            <a:r>
              <a:rPr lang="tr-TR" sz="3200" b="1" dirty="0" smtClean="0">
                <a:latin typeface="Baskerville" pitchFamily="18" charset="0"/>
              </a:rPr>
              <a:t>VS </a:t>
            </a:r>
            <a:r>
              <a:rPr lang="tr-TR" sz="3200" b="1" u="sng" dirty="0" smtClean="0">
                <a:solidFill>
                  <a:srgbClr val="3333FF"/>
                </a:solidFill>
                <a:latin typeface="Baskerville" pitchFamily="18" charset="0"/>
              </a:rPr>
              <a:t>7.99 </a:t>
            </a:r>
            <a:r>
              <a:rPr lang="tr-TR" sz="3200" b="1" u="sng" dirty="0">
                <a:solidFill>
                  <a:srgbClr val="3333FF"/>
                </a:solidFill>
                <a:latin typeface="Baskerville" pitchFamily="18" charset="0"/>
              </a:rPr>
              <a:t>MLN T</a:t>
            </a:r>
            <a:r>
              <a:rPr lang="tr-TR" sz="3200" b="1" dirty="0">
                <a:latin typeface="Baskerville" pitchFamily="18" charset="0"/>
              </a:rPr>
              <a:t> OF </a:t>
            </a:r>
            <a:r>
              <a:rPr lang="tr-TR" sz="3200" b="1" dirty="0" smtClean="0">
                <a:latin typeface="Baskerville" pitchFamily="18" charset="0"/>
              </a:rPr>
              <a:t>2013/14</a:t>
            </a:r>
          </a:p>
          <a:p>
            <a:pPr marL="681228" indent="-571500" algn="ctr" eaLnBrk="1" fontAlgn="auto" hangingPunct="1">
              <a:spcAft>
                <a:spcPts val="0"/>
              </a:spcAft>
              <a:buFontTx/>
              <a:buChar char="-"/>
              <a:defRPr/>
            </a:pPr>
            <a:endParaRPr lang="tr-TR" sz="3200" b="1" dirty="0">
              <a:latin typeface="Baskerville" pitchFamily="18" charset="0"/>
            </a:endParaRPr>
          </a:p>
          <a:p>
            <a:pPr marL="681228" indent="-571500" algn="ctr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tr-TR" sz="4000" b="1" dirty="0" smtClean="0">
                <a:latin typeface="Baskerville" pitchFamily="18" charset="0"/>
              </a:rPr>
              <a:t>WORLD SUNOIL IMPORTS</a:t>
            </a:r>
          </a:p>
          <a:p>
            <a:pPr marL="109728" indent="0" algn="ctr" eaLnBrk="1" fontAlgn="auto" hangingPunct="1">
              <a:spcAft>
                <a:spcPts val="0"/>
              </a:spcAft>
              <a:buNone/>
              <a:defRPr/>
            </a:pPr>
            <a:r>
              <a:rPr lang="tr-TR" sz="3200" b="1" u="sng" dirty="0" smtClean="0">
                <a:solidFill>
                  <a:srgbClr val="3333FF"/>
                </a:solidFill>
                <a:latin typeface="Baskerville" pitchFamily="18" charset="0"/>
              </a:rPr>
              <a:t>7.5 </a:t>
            </a:r>
            <a:r>
              <a:rPr lang="tr-TR" sz="3200" b="1" u="sng" dirty="0">
                <a:solidFill>
                  <a:srgbClr val="3333FF"/>
                </a:solidFill>
                <a:latin typeface="Baskerville" pitchFamily="18" charset="0"/>
              </a:rPr>
              <a:t>MLN T</a:t>
            </a:r>
            <a:r>
              <a:rPr lang="tr-TR" sz="3200" b="1" dirty="0">
                <a:latin typeface="Baskerville" pitchFamily="18" charset="0"/>
              </a:rPr>
              <a:t> VS </a:t>
            </a:r>
            <a:r>
              <a:rPr lang="tr-TR" sz="3200" b="1" u="sng" dirty="0" smtClean="0">
                <a:solidFill>
                  <a:srgbClr val="3333FF"/>
                </a:solidFill>
                <a:latin typeface="Baskerville" pitchFamily="18" charset="0"/>
              </a:rPr>
              <a:t>8.13 </a:t>
            </a:r>
            <a:r>
              <a:rPr lang="tr-TR" sz="3200" b="1" u="sng" dirty="0">
                <a:solidFill>
                  <a:srgbClr val="3333FF"/>
                </a:solidFill>
                <a:latin typeface="Baskerville" pitchFamily="18" charset="0"/>
              </a:rPr>
              <a:t>MLN T</a:t>
            </a:r>
            <a:r>
              <a:rPr lang="tr-TR" sz="3200" b="1" dirty="0">
                <a:latin typeface="Baskerville" pitchFamily="18" charset="0"/>
              </a:rPr>
              <a:t> OF 2013/14</a:t>
            </a:r>
          </a:p>
          <a:p>
            <a:pPr marL="681228" indent="-571500" algn="ctr" eaLnBrk="1" fontAlgn="auto" hangingPunct="1">
              <a:spcAft>
                <a:spcPts val="0"/>
              </a:spcAft>
              <a:buFontTx/>
              <a:buChar char="-"/>
              <a:defRPr/>
            </a:pPr>
            <a:endParaRPr lang="tr-TR" sz="3200" b="1" dirty="0" smtClean="0">
              <a:latin typeface="Baskerville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724128" y="6056021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45369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4 İçerik Yer Tutucusu"/>
          <p:cNvSpPr>
            <a:spLocks noGrp="1"/>
          </p:cNvSpPr>
          <p:nvPr>
            <p:ph idx="1"/>
          </p:nvPr>
        </p:nvSpPr>
        <p:spPr>
          <a:xfrm>
            <a:off x="107504" y="116632"/>
            <a:ext cx="8857109" cy="5976663"/>
          </a:xfrm>
        </p:spPr>
        <p:txBody>
          <a:bodyPr>
            <a:normAutofit lnSpcReduction="10000"/>
          </a:bodyPr>
          <a:lstStyle/>
          <a:p>
            <a:pPr marL="681228" indent="-571500" algn="ctr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tr-TR" sz="3600" b="1" dirty="0" smtClean="0">
                <a:latin typeface="Baskerville" pitchFamily="18" charset="0"/>
              </a:rPr>
              <a:t>TURKISH SUNOIL PRODUCTION </a:t>
            </a:r>
          </a:p>
          <a:p>
            <a:pPr marL="681228" indent="-571500" algn="ctr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tr-TR" sz="3200" b="1" u="sng" dirty="0" smtClean="0">
                <a:solidFill>
                  <a:srgbClr val="3333FF"/>
                </a:solidFill>
                <a:latin typeface="Baskerville" pitchFamily="18" charset="0"/>
              </a:rPr>
              <a:t>900 KMT</a:t>
            </a:r>
            <a:r>
              <a:rPr lang="tr-TR" sz="3200" b="1" dirty="0" smtClean="0">
                <a:solidFill>
                  <a:srgbClr val="3333FF"/>
                </a:solidFill>
                <a:latin typeface="Baskerville" pitchFamily="18" charset="0"/>
              </a:rPr>
              <a:t> </a:t>
            </a:r>
            <a:r>
              <a:rPr lang="tr-TR" sz="3200" b="1" dirty="0" smtClean="0">
                <a:latin typeface="Baskerville" pitchFamily="18" charset="0"/>
              </a:rPr>
              <a:t>VS </a:t>
            </a:r>
            <a:r>
              <a:rPr lang="tr-TR" sz="3200" b="1" u="sng" dirty="0" smtClean="0">
                <a:solidFill>
                  <a:srgbClr val="3333FF"/>
                </a:solidFill>
                <a:latin typeface="Baskerville" pitchFamily="18" charset="0"/>
              </a:rPr>
              <a:t>860 KMT</a:t>
            </a:r>
            <a:r>
              <a:rPr lang="tr-TR" sz="3200" b="1" dirty="0" smtClean="0">
                <a:solidFill>
                  <a:srgbClr val="3333FF"/>
                </a:solidFill>
                <a:latin typeface="Baskerville" pitchFamily="18" charset="0"/>
              </a:rPr>
              <a:t> </a:t>
            </a:r>
            <a:r>
              <a:rPr lang="tr-TR" sz="3200" b="1" dirty="0" smtClean="0">
                <a:latin typeface="Baskerville" pitchFamily="18" charset="0"/>
              </a:rPr>
              <a:t>OF 2013/14</a:t>
            </a:r>
          </a:p>
          <a:p>
            <a:pPr marL="109728" indent="0" algn="ctr" eaLnBrk="1" fontAlgn="auto" hangingPunct="1">
              <a:spcAft>
                <a:spcPts val="0"/>
              </a:spcAft>
              <a:buNone/>
              <a:defRPr/>
            </a:pPr>
            <a:endParaRPr lang="tr-TR" sz="3200" b="1" dirty="0">
              <a:latin typeface="Baskerville" pitchFamily="18" charset="0"/>
            </a:endParaRPr>
          </a:p>
          <a:p>
            <a:pPr marL="566928" indent="-457200" algn="ctr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tr-TR" sz="3600" b="1" dirty="0" smtClean="0">
                <a:latin typeface="Baskerville" pitchFamily="18" charset="0"/>
              </a:rPr>
              <a:t>TURKISH SUNOIL EXPORTS</a:t>
            </a:r>
          </a:p>
          <a:p>
            <a:pPr marL="109728" indent="0" algn="ctr" eaLnBrk="1" fontAlgn="auto" hangingPunct="1">
              <a:spcAft>
                <a:spcPts val="0"/>
              </a:spcAft>
              <a:buNone/>
              <a:defRPr/>
            </a:pPr>
            <a:r>
              <a:rPr lang="tr-TR" sz="3200" b="1" u="sng" dirty="0" smtClean="0">
                <a:solidFill>
                  <a:srgbClr val="3333FF"/>
                </a:solidFill>
                <a:latin typeface="Baskerville" pitchFamily="18" charset="0"/>
              </a:rPr>
              <a:t>600 KMT</a:t>
            </a:r>
            <a:r>
              <a:rPr lang="tr-TR" sz="3200" b="1" dirty="0" smtClean="0">
                <a:solidFill>
                  <a:srgbClr val="3333FF"/>
                </a:solidFill>
                <a:latin typeface="Baskerville" pitchFamily="18" charset="0"/>
              </a:rPr>
              <a:t> </a:t>
            </a:r>
            <a:r>
              <a:rPr lang="tr-TR" sz="3200" b="1" dirty="0" smtClean="0">
                <a:latin typeface="Baskerville" pitchFamily="18" charset="0"/>
              </a:rPr>
              <a:t>VS </a:t>
            </a:r>
            <a:r>
              <a:rPr lang="tr-TR" sz="3200" b="1" u="sng" dirty="0" smtClean="0">
                <a:solidFill>
                  <a:srgbClr val="3333FF"/>
                </a:solidFill>
                <a:latin typeface="Baskerville" pitchFamily="18" charset="0"/>
              </a:rPr>
              <a:t>685 KMT</a:t>
            </a:r>
            <a:r>
              <a:rPr lang="tr-TR" sz="3200" b="1" dirty="0" smtClean="0">
                <a:solidFill>
                  <a:srgbClr val="3333FF"/>
                </a:solidFill>
                <a:latin typeface="Baskerville" pitchFamily="18" charset="0"/>
              </a:rPr>
              <a:t> </a:t>
            </a:r>
            <a:r>
              <a:rPr lang="tr-TR" sz="3200" b="1" dirty="0" smtClean="0">
                <a:latin typeface="Baskerville" pitchFamily="18" charset="0"/>
              </a:rPr>
              <a:t>OF 2013/14</a:t>
            </a:r>
          </a:p>
          <a:p>
            <a:pPr marL="681228" indent="-571500" algn="ctr" eaLnBrk="1" fontAlgn="auto" hangingPunct="1">
              <a:spcAft>
                <a:spcPts val="0"/>
              </a:spcAft>
              <a:buFontTx/>
              <a:buChar char="-"/>
              <a:defRPr/>
            </a:pPr>
            <a:endParaRPr lang="tr-TR" sz="3200" b="1" dirty="0">
              <a:latin typeface="Baskerville" pitchFamily="18" charset="0"/>
            </a:endParaRPr>
          </a:p>
          <a:p>
            <a:pPr marL="681228" indent="-571500" algn="ctr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tr-TR" sz="3600" b="1" dirty="0" smtClean="0">
                <a:latin typeface="Baskerville" pitchFamily="18" charset="0"/>
              </a:rPr>
              <a:t>TURKISH SUNOIL IMPORTS</a:t>
            </a:r>
          </a:p>
          <a:p>
            <a:pPr marL="109728" indent="0" algn="ctr" eaLnBrk="1" fontAlgn="auto" hangingPunct="1">
              <a:spcAft>
                <a:spcPts val="0"/>
              </a:spcAft>
              <a:buNone/>
              <a:defRPr/>
            </a:pPr>
            <a:r>
              <a:rPr lang="tr-TR" sz="3200" b="1" u="sng" dirty="0" smtClean="0">
                <a:solidFill>
                  <a:srgbClr val="3333FF"/>
                </a:solidFill>
                <a:latin typeface="Baskerville" pitchFamily="18" charset="0"/>
              </a:rPr>
              <a:t>700 KMT</a:t>
            </a:r>
            <a:r>
              <a:rPr lang="tr-TR" sz="3200" b="1" dirty="0" smtClean="0">
                <a:solidFill>
                  <a:srgbClr val="3333FF"/>
                </a:solidFill>
                <a:latin typeface="Baskerville" pitchFamily="18" charset="0"/>
              </a:rPr>
              <a:t> </a:t>
            </a:r>
            <a:r>
              <a:rPr lang="tr-TR" sz="3200" b="1" dirty="0" smtClean="0">
                <a:latin typeface="Baskerville" pitchFamily="18" charset="0"/>
              </a:rPr>
              <a:t>VS </a:t>
            </a:r>
            <a:r>
              <a:rPr lang="tr-TR" sz="3200" b="1" u="sng" dirty="0" smtClean="0">
                <a:solidFill>
                  <a:srgbClr val="3333FF"/>
                </a:solidFill>
                <a:latin typeface="Baskerville" pitchFamily="18" charset="0"/>
              </a:rPr>
              <a:t>795 KMT</a:t>
            </a:r>
            <a:r>
              <a:rPr lang="tr-TR" sz="3200" b="1" dirty="0" smtClean="0">
                <a:solidFill>
                  <a:srgbClr val="3333FF"/>
                </a:solidFill>
                <a:latin typeface="Baskerville" pitchFamily="18" charset="0"/>
              </a:rPr>
              <a:t> </a:t>
            </a:r>
            <a:r>
              <a:rPr lang="tr-TR" sz="3200" b="1" dirty="0" smtClean="0">
                <a:latin typeface="Baskerville" pitchFamily="18" charset="0"/>
              </a:rPr>
              <a:t>OF 2013/14</a:t>
            </a:r>
          </a:p>
          <a:p>
            <a:pPr marL="109728" indent="0" algn="ctr" eaLnBrk="1" fontAlgn="auto" hangingPunct="1">
              <a:spcAft>
                <a:spcPts val="0"/>
              </a:spcAft>
              <a:buNone/>
              <a:defRPr/>
            </a:pPr>
            <a:endParaRPr lang="tr-TR" sz="3200" b="1" dirty="0">
              <a:latin typeface="Baskerville" pitchFamily="18" charset="0"/>
            </a:endParaRPr>
          </a:p>
          <a:p>
            <a:pPr marL="109728" indent="0" algn="ctr" eaLnBrk="1" fontAlgn="auto" hangingPunct="1">
              <a:spcAft>
                <a:spcPts val="0"/>
              </a:spcAft>
              <a:buNone/>
              <a:defRPr/>
            </a:pPr>
            <a:r>
              <a:rPr lang="tr-TR" sz="3200" b="1" dirty="0" smtClean="0">
                <a:latin typeface="Baskerville" pitchFamily="18" charset="0"/>
              </a:rPr>
              <a:t>NORTH AFRICAN SUNOIL IMPORTS</a:t>
            </a:r>
          </a:p>
          <a:p>
            <a:pPr marL="109728" indent="0" algn="ctr" eaLnBrk="1" fontAlgn="auto" hangingPunct="1">
              <a:spcAft>
                <a:spcPts val="0"/>
              </a:spcAft>
              <a:buNone/>
              <a:defRPr/>
            </a:pPr>
            <a:r>
              <a:rPr lang="tr-TR" sz="3200" b="1" u="sng" dirty="0" smtClean="0">
                <a:solidFill>
                  <a:srgbClr val="3333FF"/>
                </a:solidFill>
                <a:latin typeface="Baskerville" pitchFamily="18" charset="0"/>
              </a:rPr>
              <a:t>800 </a:t>
            </a:r>
            <a:r>
              <a:rPr lang="tr-TR" sz="3200" b="1" u="sng" dirty="0">
                <a:solidFill>
                  <a:srgbClr val="3333FF"/>
                </a:solidFill>
                <a:latin typeface="Baskerville" pitchFamily="18" charset="0"/>
              </a:rPr>
              <a:t>KMT</a:t>
            </a:r>
            <a:r>
              <a:rPr lang="tr-TR" sz="3200" b="1" dirty="0">
                <a:solidFill>
                  <a:srgbClr val="3333FF"/>
                </a:solidFill>
                <a:latin typeface="Baskerville" pitchFamily="18" charset="0"/>
              </a:rPr>
              <a:t> </a:t>
            </a:r>
            <a:r>
              <a:rPr lang="tr-TR" sz="3200" b="1" dirty="0">
                <a:latin typeface="Baskerville" pitchFamily="18" charset="0"/>
              </a:rPr>
              <a:t>VS </a:t>
            </a:r>
            <a:r>
              <a:rPr lang="tr-TR" sz="3200" b="1" u="sng" dirty="0" smtClean="0">
                <a:solidFill>
                  <a:srgbClr val="3333FF"/>
                </a:solidFill>
                <a:latin typeface="Baskerville" pitchFamily="18" charset="0"/>
              </a:rPr>
              <a:t>915 </a:t>
            </a:r>
            <a:r>
              <a:rPr lang="tr-TR" sz="3200" b="1" u="sng" dirty="0">
                <a:solidFill>
                  <a:srgbClr val="3333FF"/>
                </a:solidFill>
                <a:latin typeface="Baskerville" pitchFamily="18" charset="0"/>
              </a:rPr>
              <a:t>KMT</a:t>
            </a:r>
            <a:r>
              <a:rPr lang="tr-TR" sz="3200" b="1" dirty="0">
                <a:solidFill>
                  <a:srgbClr val="3333FF"/>
                </a:solidFill>
                <a:latin typeface="Baskerville" pitchFamily="18" charset="0"/>
              </a:rPr>
              <a:t> </a:t>
            </a:r>
            <a:r>
              <a:rPr lang="tr-TR" sz="3200" b="1" dirty="0">
                <a:latin typeface="Baskerville" pitchFamily="18" charset="0"/>
              </a:rPr>
              <a:t>OF 2013/14</a:t>
            </a:r>
          </a:p>
          <a:p>
            <a:pPr marL="109728" indent="0" algn="ctr" eaLnBrk="1" fontAlgn="auto" hangingPunct="1">
              <a:spcAft>
                <a:spcPts val="0"/>
              </a:spcAft>
              <a:buNone/>
              <a:defRPr/>
            </a:pPr>
            <a:endParaRPr lang="tr-TR" sz="3200" b="1" dirty="0" smtClean="0">
              <a:latin typeface="Baskerville" pitchFamily="18" charset="0"/>
            </a:endParaRPr>
          </a:p>
          <a:p>
            <a:pPr marL="109728" indent="0" algn="ctr" eaLnBrk="1" fontAlgn="auto" hangingPunct="1">
              <a:spcAft>
                <a:spcPts val="0"/>
              </a:spcAft>
              <a:buNone/>
              <a:defRPr/>
            </a:pPr>
            <a:endParaRPr lang="tr-TR" sz="3200" b="1" dirty="0">
              <a:latin typeface="Baskerville" pitchFamily="18" charset="0"/>
            </a:endParaRPr>
          </a:p>
          <a:p>
            <a:pPr marL="681228" indent="-571500" algn="ctr" eaLnBrk="1" fontAlgn="auto" hangingPunct="1">
              <a:spcAft>
                <a:spcPts val="0"/>
              </a:spcAft>
              <a:buFontTx/>
              <a:buChar char="-"/>
              <a:defRPr/>
            </a:pPr>
            <a:endParaRPr lang="tr-TR" sz="3200" b="1" dirty="0" smtClean="0">
              <a:latin typeface="Baskerville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724128" y="6141657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69898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4 İçerik Yer Tutucusu"/>
          <p:cNvSpPr>
            <a:spLocks noGrp="1"/>
          </p:cNvSpPr>
          <p:nvPr>
            <p:ph idx="1"/>
          </p:nvPr>
        </p:nvSpPr>
        <p:spPr>
          <a:xfrm>
            <a:off x="107504" y="116633"/>
            <a:ext cx="8857109" cy="5904756"/>
          </a:xfrm>
        </p:spPr>
        <p:txBody>
          <a:bodyPr>
            <a:normAutofit fontScale="92500" lnSpcReduction="20000"/>
          </a:bodyPr>
          <a:lstStyle/>
          <a:p>
            <a:pPr marL="681228" indent="-571500" algn="ctr" eaLnBrk="1" fontAlgn="auto" hangingPunct="1">
              <a:spcAft>
                <a:spcPts val="0"/>
              </a:spcAft>
              <a:buFontTx/>
              <a:buChar char="-"/>
              <a:defRPr/>
            </a:pPr>
            <a:endParaRPr lang="tr-TR" sz="4000" b="1" dirty="0" smtClean="0">
              <a:latin typeface="Baskerville" pitchFamily="18" charset="0"/>
            </a:endParaRPr>
          </a:p>
          <a:p>
            <a:pPr marL="109728" indent="0" algn="ctr" eaLnBrk="1" fontAlgn="auto" hangingPunct="1">
              <a:spcAft>
                <a:spcPts val="0"/>
              </a:spcAft>
              <a:buNone/>
              <a:defRPr/>
            </a:pPr>
            <a:r>
              <a:rPr lang="tr-TR" sz="4000" b="1" dirty="0" smtClean="0">
                <a:latin typeface="Baskerville" pitchFamily="18" charset="0"/>
              </a:rPr>
              <a:t>DISLIKE SOYOIL SURPLUS,</a:t>
            </a:r>
          </a:p>
          <a:p>
            <a:pPr marL="109728" indent="0" algn="ctr" eaLnBrk="1" fontAlgn="auto" hangingPunct="1">
              <a:spcAft>
                <a:spcPts val="0"/>
              </a:spcAft>
              <a:buNone/>
              <a:defRPr/>
            </a:pPr>
            <a:r>
              <a:rPr lang="tr-TR" sz="4000" b="1" dirty="0" smtClean="0">
                <a:solidFill>
                  <a:srgbClr val="FF0000"/>
                </a:solidFill>
                <a:latin typeface="Baskerville" pitchFamily="18" charset="0"/>
              </a:rPr>
              <a:t>SUNOIL PRODUCTION WILL HAVE SHORTAGE</a:t>
            </a:r>
          </a:p>
          <a:p>
            <a:pPr marL="109728" indent="0" algn="ctr" eaLnBrk="1" fontAlgn="auto" hangingPunct="1">
              <a:spcAft>
                <a:spcPts val="0"/>
              </a:spcAft>
              <a:buNone/>
              <a:defRPr/>
            </a:pPr>
            <a:endParaRPr lang="tr-TR" sz="4000" b="1" dirty="0">
              <a:latin typeface="Baskerville" pitchFamily="18" charset="0"/>
            </a:endParaRPr>
          </a:p>
          <a:p>
            <a:pPr marL="109728" indent="0" algn="ctr" eaLnBrk="1" fontAlgn="auto" hangingPunct="1">
              <a:spcAft>
                <a:spcPts val="0"/>
              </a:spcAft>
              <a:buNone/>
              <a:defRPr/>
            </a:pPr>
            <a:r>
              <a:rPr lang="tr-TR" sz="4000" b="1" dirty="0" smtClean="0">
                <a:latin typeface="Baskerville" pitchFamily="18" charset="0"/>
              </a:rPr>
              <a:t>THUS, </a:t>
            </a:r>
            <a:r>
              <a:rPr lang="tr-TR" sz="4000" b="1" dirty="0" smtClean="0">
                <a:solidFill>
                  <a:srgbClr val="008000"/>
                </a:solidFill>
                <a:latin typeface="Baskerville" pitchFamily="18" charset="0"/>
              </a:rPr>
              <a:t>SUNOIL PRICES MAY HAVE SOME</a:t>
            </a:r>
            <a:r>
              <a:rPr lang="tr-TR" sz="4000" b="1" dirty="0" smtClean="0">
                <a:solidFill>
                  <a:srgbClr val="3333FF"/>
                </a:solidFill>
                <a:latin typeface="Baskerville" pitchFamily="18" charset="0"/>
              </a:rPr>
              <a:t> </a:t>
            </a:r>
            <a:r>
              <a:rPr lang="tr-TR" sz="4000" b="1" u="sng" dirty="0" smtClean="0">
                <a:solidFill>
                  <a:srgbClr val="3333FF"/>
                </a:solidFill>
                <a:latin typeface="Baskerville" pitchFamily="18" charset="0"/>
              </a:rPr>
              <a:t>25 - 50 $/MT</a:t>
            </a:r>
            <a:r>
              <a:rPr lang="tr-TR" sz="4000" b="1" dirty="0" smtClean="0">
                <a:solidFill>
                  <a:srgbClr val="3333FF"/>
                </a:solidFill>
                <a:latin typeface="Baskerville" pitchFamily="18" charset="0"/>
              </a:rPr>
              <a:t> </a:t>
            </a:r>
            <a:r>
              <a:rPr lang="tr-TR" sz="4000" b="1" dirty="0" smtClean="0">
                <a:solidFill>
                  <a:srgbClr val="008000"/>
                </a:solidFill>
                <a:latin typeface="Baskerville" pitchFamily="18" charset="0"/>
              </a:rPr>
              <a:t>PREMIUM  </a:t>
            </a:r>
          </a:p>
          <a:p>
            <a:pPr marL="109728" indent="0" algn="ctr" eaLnBrk="1" fontAlgn="auto" hangingPunct="1">
              <a:spcAft>
                <a:spcPts val="0"/>
              </a:spcAft>
              <a:buNone/>
              <a:defRPr/>
            </a:pPr>
            <a:endParaRPr lang="tr-TR" sz="4000" b="1" dirty="0">
              <a:solidFill>
                <a:srgbClr val="008000"/>
              </a:solidFill>
              <a:latin typeface="Baskerville" pitchFamily="18" charset="0"/>
            </a:endParaRPr>
          </a:p>
          <a:p>
            <a:pPr marL="109728" indent="0" algn="ctr" eaLnBrk="1" fontAlgn="auto" hangingPunct="1">
              <a:spcAft>
                <a:spcPts val="0"/>
              </a:spcAft>
              <a:buNone/>
              <a:defRPr/>
            </a:pPr>
            <a:r>
              <a:rPr lang="tr-TR" sz="4000" b="1" dirty="0" smtClean="0">
                <a:solidFill>
                  <a:srgbClr val="008000"/>
                </a:solidFill>
                <a:latin typeface="Baskerville" pitchFamily="18" charset="0"/>
              </a:rPr>
              <a:t>( </a:t>
            </a:r>
            <a:r>
              <a:rPr lang="tr-TR" sz="4000" b="1" dirty="0" smtClean="0">
                <a:solidFill>
                  <a:srgbClr val="663300"/>
                </a:solidFill>
                <a:latin typeface="Baskerville" pitchFamily="18" charset="0"/>
              </a:rPr>
              <a:t>ESPECIALLY IN THE SECOND HALF 2014/15 SEASON </a:t>
            </a:r>
            <a:r>
              <a:rPr lang="tr-TR" sz="4000" b="1" dirty="0" smtClean="0">
                <a:solidFill>
                  <a:srgbClr val="008000"/>
                </a:solidFill>
                <a:latin typeface="Baskerville" pitchFamily="18" charset="0"/>
              </a:rPr>
              <a:t>) VS SOYOIL PRICES</a:t>
            </a:r>
            <a:r>
              <a:rPr lang="tr-TR" sz="4000" b="1" dirty="0" smtClean="0">
                <a:latin typeface="Baskerville" pitchFamily="18" charset="0"/>
              </a:rPr>
              <a:t>. </a:t>
            </a:r>
            <a:endParaRPr lang="tr-TR" sz="3200" b="1" dirty="0">
              <a:latin typeface="Baskerville" pitchFamily="18" charset="0"/>
            </a:endParaRPr>
          </a:p>
          <a:p>
            <a:pPr marL="681228" indent="-571500" algn="ctr" eaLnBrk="1" fontAlgn="auto" hangingPunct="1">
              <a:spcAft>
                <a:spcPts val="0"/>
              </a:spcAft>
              <a:buFontTx/>
              <a:buChar char="-"/>
              <a:defRPr/>
            </a:pPr>
            <a:endParaRPr lang="tr-TR" sz="3200" b="1" dirty="0" smtClean="0">
              <a:latin typeface="Baskerville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724128" y="6107025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7779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4 İçerik Yer Tutucusu"/>
          <p:cNvSpPr>
            <a:spLocks noGrp="1"/>
          </p:cNvSpPr>
          <p:nvPr>
            <p:ph idx="1"/>
          </p:nvPr>
        </p:nvSpPr>
        <p:spPr>
          <a:xfrm>
            <a:off x="22880" y="2060848"/>
            <a:ext cx="4152462" cy="2376264"/>
          </a:xfrm>
        </p:spPr>
        <p:txBody>
          <a:bodyPr>
            <a:normAutofit fontScale="85000" lnSpcReduction="10000"/>
          </a:bodyPr>
          <a:lstStyle/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tr-TR" sz="2000" b="1" dirty="0" smtClean="0">
              <a:latin typeface="+mj-lt"/>
            </a:endParaRPr>
          </a:p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tr-TR" sz="4700" b="1" dirty="0" smtClean="0">
                <a:latin typeface="Baskerville" pitchFamily="18" charset="0"/>
              </a:rPr>
              <a:t>PRESENTATION</a:t>
            </a:r>
          </a:p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tr-TR" sz="4700" b="1" dirty="0" smtClean="0">
                <a:latin typeface="Baskerville" pitchFamily="18" charset="0"/>
              </a:rPr>
              <a:t>SUMMARY</a:t>
            </a:r>
            <a:endParaRPr lang="tr-TR" sz="1900" dirty="0" smtClean="0">
              <a:latin typeface="Baskerville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5724128" y="6115369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342" y="1412776"/>
            <a:ext cx="4795933" cy="359695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4 İçerik Yer Tutucusu"/>
          <p:cNvSpPr>
            <a:spLocks noGrp="1"/>
          </p:cNvSpPr>
          <p:nvPr>
            <p:ph idx="1"/>
          </p:nvPr>
        </p:nvSpPr>
        <p:spPr>
          <a:xfrm>
            <a:off x="287338" y="333375"/>
            <a:ext cx="8677275" cy="5543550"/>
          </a:xfrm>
        </p:spPr>
        <p:txBody>
          <a:bodyPr>
            <a:normAutofit fontScale="70000" lnSpcReduction="20000"/>
          </a:bodyPr>
          <a:lstStyle/>
          <a:p>
            <a:pPr marL="452628" indent="-342900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2200" b="1" dirty="0" smtClean="0">
                <a:latin typeface="Baskerville" pitchFamily="18" charset="0"/>
              </a:rPr>
              <a:t>SUNFLOWER </a:t>
            </a:r>
            <a:r>
              <a:rPr lang="tr-TR" sz="2200" b="1" dirty="0">
                <a:latin typeface="Baskerville" pitchFamily="18" charset="0"/>
              </a:rPr>
              <a:t>IS ONE OF THE MOST PRODUCED AND TRADED VEGOILS OF THE </a:t>
            </a:r>
            <a:r>
              <a:rPr lang="tr-TR" sz="2200" b="1" dirty="0" smtClean="0">
                <a:latin typeface="Baskerville" pitchFamily="18" charset="0"/>
              </a:rPr>
              <a:t>WORLD.</a:t>
            </a:r>
          </a:p>
          <a:p>
            <a:pPr marL="452628" indent="-342900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sz="2200" b="1" dirty="0">
              <a:latin typeface="Baskerville" pitchFamily="18" charset="0"/>
            </a:endParaRPr>
          </a:p>
          <a:p>
            <a:pPr marL="452628" indent="-342900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2200" b="1" dirty="0" smtClean="0">
                <a:latin typeface="Baskerville" pitchFamily="18" charset="0"/>
              </a:rPr>
              <a:t>UKRAINE ONLY </a:t>
            </a:r>
            <a:r>
              <a:rPr lang="tr-TR" sz="2200" b="1" dirty="0">
                <a:latin typeface="Baskerville" pitchFamily="18" charset="0"/>
              </a:rPr>
              <a:t>PERFORMS MORE THAN </a:t>
            </a:r>
            <a:r>
              <a:rPr lang="tr-TR" sz="2200" b="1" dirty="0" smtClean="0">
                <a:latin typeface="Baskerville" pitchFamily="18" charset="0"/>
              </a:rPr>
              <a:t>HALF OF </a:t>
            </a:r>
            <a:r>
              <a:rPr lang="tr-TR" sz="2200" b="1" dirty="0">
                <a:latin typeface="Baskerville" pitchFamily="18" charset="0"/>
              </a:rPr>
              <a:t>THE WORLD SUNOIL </a:t>
            </a:r>
            <a:r>
              <a:rPr lang="tr-TR" sz="2200" b="1" dirty="0" smtClean="0">
                <a:latin typeface="Baskerville" pitchFamily="18" charset="0"/>
              </a:rPr>
              <a:t>EXPORTS.</a:t>
            </a:r>
          </a:p>
          <a:p>
            <a:pPr marL="452628" indent="-342900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sz="2200" b="1" dirty="0">
              <a:latin typeface="Baskerville" pitchFamily="18" charset="0"/>
            </a:endParaRPr>
          </a:p>
          <a:p>
            <a:pPr marL="452628" indent="-342900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2200" b="1" dirty="0" smtClean="0">
                <a:latin typeface="Baskerville" pitchFamily="18" charset="0"/>
              </a:rPr>
              <a:t>INDIA </a:t>
            </a:r>
            <a:r>
              <a:rPr lang="tr-TR" sz="2200" b="1" dirty="0">
                <a:latin typeface="Baskerville" pitchFamily="18" charset="0"/>
              </a:rPr>
              <a:t>IS THE BIGGEST SUNOIL IMPORTER </a:t>
            </a:r>
            <a:r>
              <a:rPr lang="tr-TR" sz="2200" b="1" dirty="0" smtClean="0">
                <a:latin typeface="Baskerville" pitchFamily="18" charset="0"/>
              </a:rPr>
              <a:t>COUNTRY.</a:t>
            </a:r>
          </a:p>
          <a:p>
            <a:pPr marL="452628" indent="-342900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sz="2200" b="1" dirty="0" smtClean="0">
              <a:latin typeface="Baskerville" pitchFamily="18" charset="0"/>
            </a:endParaRPr>
          </a:p>
          <a:p>
            <a:pPr marL="452628" indent="-342900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2200" b="1" dirty="0" smtClean="0">
                <a:latin typeface="Baskerville" pitchFamily="18" charset="0"/>
              </a:rPr>
              <a:t>EXCEPT </a:t>
            </a:r>
            <a:r>
              <a:rPr lang="tr-TR" sz="2200" b="1" dirty="0">
                <a:latin typeface="Baskerville" pitchFamily="18" charset="0"/>
              </a:rPr>
              <a:t>SOME EXTREME SEASONS, ROTTERDAM SUNOIL WAS ALMOST THE MOST HIGH-PRICED VEGOIL.</a:t>
            </a:r>
          </a:p>
          <a:p>
            <a:pPr marL="452628" indent="-342900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sz="2200" b="1" dirty="0" smtClean="0">
              <a:latin typeface="Baskerville" pitchFamily="18" charset="0"/>
            </a:endParaRPr>
          </a:p>
          <a:p>
            <a:pPr marL="452628" indent="-342900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2200" b="1" dirty="0" smtClean="0">
                <a:latin typeface="Baskerville" pitchFamily="18" charset="0"/>
              </a:rPr>
              <a:t>SUNOIL </a:t>
            </a:r>
            <a:r>
              <a:rPr lang="tr-TR" sz="2200" b="1" dirty="0">
                <a:latin typeface="Baskerville" pitchFamily="18" charset="0"/>
              </a:rPr>
              <a:t>IS THE BIGGEST CONSUMED, EXPORTED AND IMPORTED VEGOIL OF </a:t>
            </a:r>
            <a:r>
              <a:rPr lang="tr-TR" sz="2200" b="1" dirty="0" smtClean="0">
                <a:latin typeface="Baskerville" pitchFamily="18" charset="0"/>
              </a:rPr>
              <a:t>TURKEY.</a:t>
            </a:r>
          </a:p>
          <a:p>
            <a:pPr marL="452628" indent="-342900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sz="2200" b="1" dirty="0" smtClean="0">
              <a:latin typeface="Baskerville" pitchFamily="18" charset="0"/>
            </a:endParaRPr>
          </a:p>
          <a:p>
            <a:pPr marL="452628" indent="-342900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2200" b="1" dirty="0" smtClean="0">
                <a:latin typeface="Baskerville" pitchFamily="18" charset="0"/>
              </a:rPr>
              <a:t>TURKEY </a:t>
            </a:r>
            <a:r>
              <a:rPr lang="tr-TR" sz="2200" b="1" dirty="0">
                <a:latin typeface="Baskerville" pitchFamily="18" charset="0"/>
              </a:rPr>
              <a:t>IS ONE OF THE BIGGEST PLAYERS IN WORLD </a:t>
            </a:r>
            <a:r>
              <a:rPr lang="tr-TR" sz="2200" b="1" dirty="0" smtClean="0">
                <a:latin typeface="Baskerville" pitchFamily="18" charset="0"/>
              </a:rPr>
              <a:t>SUNOIL </a:t>
            </a:r>
            <a:r>
              <a:rPr lang="tr-TR" sz="2200" b="1" dirty="0">
                <a:latin typeface="Baskerville" pitchFamily="18" charset="0"/>
              </a:rPr>
              <a:t>PRODUCTION AND </a:t>
            </a:r>
            <a:r>
              <a:rPr lang="tr-TR" sz="2200" b="1" dirty="0" smtClean="0">
                <a:latin typeface="Baskerville" pitchFamily="18" charset="0"/>
              </a:rPr>
              <a:t>TRADE.</a:t>
            </a:r>
          </a:p>
          <a:p>
            <a:pPr marL="452628" indent="-342900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sz="2200" b="1" dirty="0">
              <a:latin typeface="Baskerville" pitchFamily="18" charset="0"/>
            </a:endParaRPr>
          </a:p>
          <a:p>
            <a:pPr marL="452628" indent="-342900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2200" b="1" dirty="0">
                <a:latin typeface="Baskerville" pitchFamily="18" charset="0"/>
              </a:rPr>
              <a:t>EGYPT IS MAIN </a:t>
            </a:r>
            <a:r>
              <a:rPr lang="tr-TR" sz="2200" b="1" dirty="0" smtClean="0">
                <a:latin typeface="Baskerville" pitchFamily="18" charset="0"/>
              </a:rPr>
              <a:t>SUNOIL EXPORT DESTINATION </a:t>
            </a:r>
            <a:r>
              <a:rPr lang="tr-TR" sz="2200" b="1" dirty="0">
                <a:latin typeface="Baskerville" pitchFamily="18" charset="0"/>
              </a:rPr>
              <a:t>COUNTRY OF NORTH </a:t>
            </a:r>
            <a:r>
              <a:rPr lang="tr-TR" sz="2200" b="1" dirty="0" smtClean="0">
                <a:latin typeface="Baskerville" pitchFamily="18" charset="0"/>
              </a:rPr>
              <a:t>AFRICA.</a:t>
            </a:r>
          </a:p>
          <a:p>
            <a:pPr marL="452628" indent="-342900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sz="2200" b="1" dirty="0" smtClean="0">
              <a:latin typeface="Baskerville" pitchFamily="18" charset="0"/>
            </a:endParaRPr>
          </a:p>
          <a:p>
            <a:pPr marL="452628" indent="-342900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2200" b="1" dirty="0" smtClean="0">
                <a:latin typeface="Baskerville" pitchFamily="18" charset="0"/>
              </a:rPr>
              <a:t>EGYPTIAN </a:t>
            </a:r>
            <a:r>
              <a:rPr lang="tr-TR" sz="2200" b="1" dirty="0">
                <a:latin typeface="Baskerville" pitchFamily="18" charset="0"/>
              </a:rPr>
              <a:t>VEGOILS </a:t>
            </a:r>
            <a:r>
              <a:rPr lang="tr-TR" sz="2200" b="1" dirty="0" smtClean="0">
                <a:latin typeface="Baskerville" pitchFamily="18" charset="0"/>
              </a:rPr>
              <a:t>TENDERS ARE </a:t>
            </a:r>
            <a:r>
              <a:rPr lang="tr-TR" sz="2200" b="1" dirty="0">
                <a:latin typeface="Baskerville" pitchFamily="18" charset="0"/>
              </a:rPr>
              <a:t>ONE OF THE </a:t>
            </a:r>
            <a:r>
              <a:rPr lang="tr-TR" sz="2200" b="1" dirty="0" smtClean="0">
                <a:latin typeface="Baskerville" pitchFamily="18" charset="0"/>
              </a:rPr>
              <a:t>MAIN </a:t>
            </a:r>
            <a:r>
              <a:rPr lang="tr-TR" sz="2200" b="1" dirty="0">
                <a:latin typeface="Baskerville" pitchFamily="18" charset="0"/>
              </a:rPr>
              <a:t>SUNOIL PRICE INDICATORS IN WORLD </a:t>
            </a:r>
            <a:r>
              <a:rPr lang="tr-TR" sz="2200" b="1" dirty="0" smtClean="0">
                <a:latin typeface="Baskerville" pitchFamily="18" charset="0"/>
              </a:rPr>
              <a:t>MARKETS.</a:t>
            </a:r>
          </a:p>
          <a:p>
            <a:pPr marL="452628" indent="-342900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sz="2200" b="1" dirty="0">
              <a:latin typeface="Baskerville" pitchFamily="18" charset="0"/>
            </a:endParaRPr>
          </a:p>
          <a:p>
            <a:pPr marL="452628" indent="-342900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2200" b="1" dirty="0" smtClean="0">
                <a:latin typeface="Baskerville" pitchFamily="18" charset="0"/>
              </a:rPr>
              <a:t>DISLIKE </a:t>
            </a:r>
            <a:r>
              <a:rPr lang="tr-TR" sz="2200" b="1" dirty="0">
                <a:latin typeface="Baskerville" pitchFamily="18" charset="0"/>
              </a:rPr>
              <a:t>SOYOIL </a:t>
            </a:r>
            <a:r>
              <a:rPr lang="tr-TR" sz="2200" b="1" dirty="0" smtClean="0">
                <a:latin typeface="Baskerville" pitchFamily="18" charset="0"/>
              </a:rPr>
              <a:t>SURPLUS, SUNOIL </a:t>
            </a:r>
            <a:r>
              <a:rPr lang="tr-TR" sz="2200" b="1" dirty="0">
                <a:latin typeface="Baskerville" pitchFamily="18" charset="0"/>
              </a:rPr>
              <a:t>PRODUCTION WILL HAVE </a:t>
            </a:r>
            <a:r>
              <a:rPr lang="tr-TR" sz="2200" b="1" dirty="0" smtClean="0">
                <a:latin typeface="Baskerville" pitchFamily="18" charset="0"/>
              </a:rPr>
              <a:t>SHORTAGE THUS</a:t>
            </a:r>
            <a:r>
              <a:rPr lang="tr-TR" sz="2200" b="1" dirty="0">
                <a:latin typeface="Baskerville" pitchFamily="18" charset="0"/>
              </a:rPr>
              <a:t>, SUNOIL PRICES MAY HAVE SOME </a:t>
            </a:r>
            <a:r>
              <a:rPr lang="tr-TR" sz="2200" b="1" u="sng" dirty="0">
                <a:solidFill>
                  <a:srgbClr val="3333FF"/>
                </a:solidFill>
                <a:latin typeface="Baskerville" pitchFamily="18" charset="0"/>
              </a:rPr>
              <a:t>25 - 50 $/MT </a:t>
            </a:r>
            <a:r>
              <a:rPr lang="tr-TR" sz="2200" b="1" dirty="0">
                <a:latin typeface="Baskerville" pitchFamily="18" charset="0"/>
              </a:rPr>
              <a:t>PREMIUM  </a:t>
            </a:r>
            <a:r>
              <a:rPr lang="tr-TR" sz="2200" b="1" dirty="0" smtClean="0">
                <a:latin typeface="Baskerville" pitchFamily="18" charset="0"/>
              </a:rPr>
              <a:t>( </a:t>
            </a:r>
            <a:r>
              <a:rPr lang="tr-TR" sz="2200" b="1" dirty="0">
                <a:latin typeface="Baskerville" pitchFamily="18" charset="0"/>
              </a:rPr>
              <a:t>ESPECIALLY IN THE SECOND HALF 2014/15 SEASON ) VS SOYOIL </a:t>
            </a:r>
            <a:r>
              <a:rPr lang="tr-TR" sz="2200" b="1" dirty="0" smtClean="0">
                <a:latin typeface="Baskerville" pitchFamily="18" charset="0"/>
              </a:rPr>
              <a:t>PRICES</a:t>
            </a:r>
            <a:r>
              <a:rPr lang="tr-TR" sz="2200" b="1" dirty="0">
                <a:latin typeface="Baskerville" pitchFamily="18" charset="0"/>
              </a:rPr>
              <a:t>. </a:t>
            </a:r>
          </a:p>
          <a:p>
            <a:pPr marL="452628" indent="-342900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sz="2400" b="1" dirty="0">
              <a:latin typeface="Baskerville" pitchFamily="18" charset="0"/>
            </a:endParaRPr>
          </a:p>
          <a:p>
            <a:pPr marL="274320" indent="-274320" algn="just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endParaRPr lang="tr-TR" sz="2400" b="1" dirty="0" smtClean="0">
              <a:latin typeface="Baskerville" pitchFamily="18" charset="0"/>
            </a:endParaRPr>
          </a:p>
          <a:p>
            <a:pPr marL="274320" indent="-274320" algn="just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endParaRPr lang="tr-TR" sz="2400" b="1" dirty="0" smtClean="0">
              <a:latin typeface="Baskerville" pitchFamily="18" charset="0"/>
            </a:endParaRPr>
          </a:p>
          <a:p>
            <a:pPr marL="274320" indent="-274320" algn="just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endParaRPr lang="tr-TR" sz="2400" b="1" dirty="0" smtClean="0">
              <a:latin typeface="Baskerville" pitchFamily="18" charset="0"/>
            </a:endParaRPr>
          </a:p>
          <a:p>
            <a:pPr marL="274320" indent="-274320" algn="just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endParaRPr lang="tr-TR" sz="2400" b="1" dirty="0" smtClean="0">
              <a:latin typeface="Baskerville" pitchFamily="18" charset="0"/>
            </a:endParaRPr>
          </a:p>
          <a:p>
            <a:pPr marL="274320" indent="-274320" algn="just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endParaRPr lang="tr-TR" sz="2400" b="1" dirty="0" smtClean="0">
              <a:latin typeface="Baskerville" pitchFamily="18" charset="0"/>
            </a:endParaRPr>
          </a:p>
          <a:p>
            <a:pPr marL="274320" indent="-274320" algn="just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endParaRPr lang="tr-TR" sz="2400" b="1" dirty="0" smtClean="0">
              <a:latin typeface="Baskerville" pitchFamily="18" charset="0"/>
            </a:endParaRPr>
          </a:p>
          <a:p>
            <a:pPr marL="274320" indent="-274320" algn="just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tr-TR" sz="9600" b="1" dirty="0" smtClean="0">
              <a:latin typeface="Baskerville" pitchFamily="18" charset="0"/>
            </a:endParaRPr>
          </a:p>
          <a:p>
            <a:pPr marL="274320" indent="-274320" algn="just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endParaRPr lang="tr-TR" sz="2400" b="1" dirty="0" smtClean="0">
              <a:latin typeface="Baskerville" pitchFamily="18" charset="0"/>
            </a:endParaRPr>
          </a:p>
          <a:p>
            <a:pPr marL="274320" indent="-274320" algn="just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endParaRPr lang="tr-TR" sz="2400" b="1" dirty="0" smtClean="0">
              <a:latin typeface="Baskerville" pitchFamily="18" charset="0"/>
            </a:endParaRPr>
          </a:p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endParaRPr lang="tr-TR" sz="2400" b="1" dirty="0" smtClean="0">
              <a:latin typeface="Baskerville" pitchFamily="18" charset="0"/>
            </a:endParaRPr>
          </a:p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endParaRPr lang="tr-TR" sz="2400" b="1" dirty="0" smtClean="0">
              <a:latin typeface="Baskerville" pitchFamily="18" charset="0"/>
            </a:endParaRPr>
          </a:p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endParaRPr lang="tr-TR" sz="2400" b="1" dirty="0" smtClean="0">
              <a:latin typeface="Baskerville" pitchFamily="18" charset="0"/>
            </a:endParaRPr>
          </a:p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endParaRPr lang="tr-TR" sz="2400" b="1" dirty="0" smtClean="0">
              <a:latin typeface="Baskerville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tr-TR" dirty="0" smtClean="0"/>
          </a:p>
        </p:txBody>
      </p:sp>
      <p:sp>
        <p:nvSpPr>
          <p:cNvPr id="4" name="Dikdörtgen 3"/>
          <p:cNvSpPr/>
          <p:nvPr/>
        </p:nvSpPr>
        <p:spPr>
          <a:xfrm>
            <a:off x="5611875" y="6107025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4 İçerik Yer Tutucusu"/>
          <p:cNvSpPr txBox="1">
            <a:spLocks/>
          </p:cNvSpPr>
          <p:nvPr/>
        </p:nvSpPr>
        <p:spPr bwMode="auto">
          <a:xfrm>
            <a:off x="0" y="5336584"/>
            <a:ext cx="4746024" cy="51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marL="273050" indent="-273050" algn="ctr">
              <a:lnSpc>
                <a:spcPct val="90000"/>
              </a:lnSpc>
              <a:spcBef>
                <a:spcPct val="50000"/>
              </a:spcBef>
              <a:buClr>
                <a:srgbClr val="EB641B"/>
              </a:buClr>
              <a:buSzPct val="95000"/>
            </a:pPr>
            <a:r>
              <a:rPr lang="tr-TR" sz="4400" b="1" dirty="0" smtClean="0">
                <a:solidFill>
                  <a:srgbClr val="C00000"/>
                </a:solidFill>
                <a:latin typeface="Baskerville" pitchFamily="18" charset="0"/>
              </a:rPr>
              <a:t>Great </a:t>
            </a:r>
            <a:r>
              <a:rPr lang="tr-TR" sz="4400" b="1" dirty="0" err="1" smtClean="0">
                <a:solidFill>
                  <a:srgbClr val="C00000"/>
                </a:solidFill>
                <a:latin typeface="Baskerville" pitchFamily="18" charset="0"/>
              </a:rPr>
              <a:t>thanks</a:t>
            </a:r>
            <a:endParaRPr lang="tr-TR" sz="4400" b="1" dirty="0" smtClean="0">
              <a:solidFill>
                <a:srgbClr val="C00000"/>
              </a:solidFill>
              <a:latin typeface="Baskerville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013176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5652267" y="6115567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4 İçerik Yer Tutucusu"/>
          <p:cNvSpPr txBox="1">
            <a:spLocks/>
          </p:cNvSpPr>
          <p:nvPr/>
        </p:nvSpPr>
        <p:spPr bwMode="auto">
          <a:xfrm>
            <a:off x="200958" y="6115567"/>
            <a:ext cx="5034056" cy="51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marL="273050" indent="-273050" algn="ctr">
              <a:lnSpc>
                <a:spcPct val="90000"/>
              </a:lnSpc>
              <a:spcBef>
                <a:spcPct val="50000"/>
              </a:spcBef>
              <a:buClr>
                <a:srgbClr val="EB641B"/>
              </a:buClr>
              <a:buSzPct val="95000"/>
            </a:pPr>
            <a:r>
              <a:rPr lang="tr-TR" sz="4400" b="1" dirty="0" err="1" smtClean="0">
                <a:solidFill>
                  <a:srgbClr val="C00000"/>
                </a:solidFill>
                <a:latin typeface="Baskerville" pitchFamily="18" charset="0"/>
              </a:rPr>
              <a:t>Muchas</a:t>
            </a:r>
            <a:r>
              <a:rPr lang="tr-TR" sz="4400" b="1" dirty="0" smtClean="0">
                <a:solidFill>
                  <a:srgbClr val="C00000"/>
                </a:solidFill>
                <a:latin typeface="Baskerville" pitchFamily="18" charset="0"/>
              </a:rPr>
              <a:t> </a:t>
            </a:r>
            <a:r>
              <a:rPr lang="tr-TR" sz="4400" b="1" dirty="0" err="1" smtClean="0">
                <a:solidFill>
                  <a:srgbClr val="C00000"/>
                </a:solidFill>
                <a:latin typeface="Baskerville" pitchFamily="18" charset="0"/>
              </a:rPr>
              <a:t>Gracias</a:t>
            </a:r>
            <a:endParaRPr lang="tr-TR" sz="4400" b="1" dirty="0" smtClean="0">
              <a:solidFill>
                <a:srgbClr val="C00000"/>
              </a:solidFill>
              <a:latin typeface="Baskerville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4 İçerik Yer Tutucusu"/>
          <p:cNvSpPr>
            <a:spLocks noGrp="1"/>
          </p:cNvSpPr>
          <p:nvPr>
            <p:ph idx="1"/>
          </p:nvPr>
        </p:nvSpPr>
        <p:spPr>
          <a:xfrm>
            <a:off x="341374" y="1515992"/>
            <a:ext cx="8677275" cy="4433288"/>
          </a:xfrm>
        </p:spPr>
        <p:txBody>
          <a:bodyPr>
            <a:normAutofit lnSpcReduction="10000"/>
          </a:bodyPr>
          <a:lstStyle/>
          <a:p>
            <a:pPr marL="274320" indent="-274320" algn="just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endParaRPr lang="tr-TR" sz="2400" b="1" dirty="0" smtClean="0">
              <a:latin typeface="Baskerville" pitchFamily="18" charset="0"/>
            </a:endParaRPr>
          </a:p>
          <a:p>
            <a:pPr marL="0" indent="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sz="3600" b="1" dirty="0" smtClean="0">
                <a:latin typeface="Baskerville" pitchFamily="18" charset="0"/>
              </a:rPr>
              <a:t>VEYSEL KAYA</a:t>
            </a:r>
          </a:p>
          <a:p>
            <a:pPr marL="109537" indent="0" algn="ctr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2"/>
              </a:rPr>
              <a:t>http://</a:t>
            </a:r>
            <a:r>
              <a:rPr lang="en-US" dirty="0" smtClean="0">
                <a:solidFill>
                  <a:srgbClr val="3333FF"/>
                </a:solidFill>
                <a:hlinkClick r:id="rId2"/>
              </a:rPr>
              <a:t>www.sunseedman.com</a:t>
            </a:r>
            <a:endParaRPr lang="tr-TR" dirty="0" smtClean="0">
              <a:solidFill>
                <a:srgbClr val="3333FF"/>
              </a:solidFill>
            </a:endParaRPr>
          </a:p>
          <a:p>
            <a:pPr marL="109537" indent="0" algn="ctr">
              <a:buNone/>
            </a:pPr>
            <a:r>
              <a:rPr lang="en-US" sz="2400" dirty="0" smtClean="0">
                <a:solidFill>
                  <a:srgbClr val="3333FF"/>
                </a:solidFill>
                <a:hlinkClick r:id="rId3"/>
              </a:rPr>
              <a:t>veyselkaya@sunseedman.com</a:t>
            </a:r>
            <a:r>
              <a:rPr lang="en-US" sz="2400" dirty="0">
                <a:solidFill>
                  <a:srgbClr val="0066CC"/>
                </a:solidFill>
              </a:rPr>
              <a:t/>
            </a:r>
            <a:br>
              <a:rPr lang="en-US" sz="2400" dirty="0">
                <a:solidFill>
                  <a:srgbClr val="0066CC"/>
                </a:solidFill>
              </a:rPr>
            </a:br>
            <a:r>
              <a:rPr lang="en-US" sz="2400" b="1" dirty="0"/>
              <a:t>SKYPE : SUNSEEDMAN</a:t>
            </a:r>
            <a:endParaRPr lang="en-US" sz="2400" dirty="0"/>
          </a:p>
          <a:p>
            <a:pPr marL="109537" indent="0">
              <a:buNone/>
            </a:pPr>
            <a:r>
              <a:rPr lang="tr-TR" sz="2400" b="1" dirty="0" smtClean="0"/>
              <a:t>		     </a:t>
            </a:r>
            <a:r>
              <a:rPr lang="en-US" sz="2400" b="1" dirty="0" smtClean="0"/>
              <a:t>GSM </a:t>
            </a:r>
            <a:r>
              <a:rPr lang="en-US" sz="2400" b="1" dirty="0"/>
              <a:t>: 00 90 542 273 50 63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tr-TR" sz="2400" dirty="0"/>
              <a:t> </a:t>
            </a:r>
            <a:r>
              <a:rPr lang="tr-TR" sz="2400" dirty="0" smtClean="0"/>
              <a:t>   </a:t>
            </a:r>
            <a:r>
              <a:rPr lang="en-US" sz="2400" b="1" dirty="0" smtClean="0"/>
              <a:t>Facebook </a:t>
            </a:r>
            <a:r>
              <a:rPr lang="en-US" sz="2400" b="1" dirty="0"/>
              <a:t>: </a:t>
            </a:r>
            <a:r>
              <a:rPr lang="en-US" sz="2400" b="1" dirty="0">
                <a:hlinkClick r:id="rId4"/>
              </a:rPr>
              <a:t>http://www.facebook.com/SUNSEEDMAN</a:t>
            </a:r>
            <a:endParaRPr lang="en-US" sz="2400" dirty="0"/>
          </a:p>
          <a:p>
            <a:pPr marL="109537" indent="0">
              <a:buNone/>
            </a:pPr>
            <a:r>
              <a:rPr lang="tr-TR" sz="2400" b="1" dirty="0" smtClean="0"/>
              <a:t>    </a:t>
            </a:r>
            <a:r>
              <a:rPr lang="en-US" sz="2400" b="1" dirty="0" err="1" smtClean="0"/>
              <a:t>Linkedin</a:t>
            </a:r>
            <a:r>
              <a:rPr lang="en-US" sz="2400" b="1" dirty="0" smtClean="0"/>
              <a:t> </a:t>
            </a:r>
            <a:r>
              <a:rPr lang="en-US" sz="2400" b="1" dirty="0"/>
              <a:t>: </a:t>
            </a:r>
            <a:r>
              <a:rPr lang="en-US" sz="2400" b="1" dirty="0">
                <a:hlinkClick r:id="rId5"/>
              </a:rPr>
              <a:t>http://</a:t>
            </a:r>
            <a:r>
              <a:rPr lang="en-US" sz="2400" b="1" dirty="0" smtClean="0">
                <a:hlinkClick r:id="rId5"/>
              </a:rPr>
              <a:t>www.linkedin.com/in/SUNSEEDMAN</a:t>
            </a:r>
            <a:endParaRPr lang="tr-TR" sz="2400" dirty="0" smtClean="0"/>
          </a:p>
          <a:p>
            <a:pPr marL="109537" indent="0">
              <a:buNone/>
            </a:pPr>
            <a:r>
              <a:rPr lang="tr-TR" sz="2400" b="1" dirty="0" smtClean="0"/>
              <a:t>    </a:t>
            </a:r>
            <a:r>
              <a:rPr lang="en-US" sz="2400" b="1" dirty="0" smtClean="0"/>
              <a:t>Twitter </a:t>
            </a:r>
            <a:r>
              <a:rPr lang="en-US" sz="2400" b="1" dirty="0"/>
              <a:t>: </a:t>
            </a:r>
            <a:r>
              <a:rPr lang="en-US" sz="2400" dirty="0"/>
              <a:t> </a:t>
            </a:r>
            <a:r>
              <a:rPr lang="en-US" sz="2400" b="1" dirty="0">
                <a:hlinkClick r:id="rId6"/>
              </a:rPr>
              <a:t>http://www.twitter.com/SUNSEEDMAN</a:t>
            </a:r>
            <a:endParaRPr lang="en-US" sz="2400" dirty="0"/>
          </a:p>
          <a:p>
            <a:pPr marL="274320" indent="-274320" algn="just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endParaRPr lang="tr-TR" sz="2400" b="1" dirty="0" smtClean="0">
              <a:latin typeface="Baskerville" pitchFamily="18" charset="0"/>
            </a:endParaRPr>
          </a:p>
          <a:p>
            <a:pPr marL="274320" indent="-274320" algn="just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endParaRPr lang="tr-TR" sz="2400" b="1" dirty="0" smtClean="0">
              <a:latin typeface="Baskerville" pitchFamily="18" charset="0"/>
            </a:endParaRPr>
          </a:p>
          <a:p>
            <a:pPr marL="274320" indent="-274320" algn="just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endParaRPr lang="tr-TR" sz="2400" b="1" dirty="0" smtClean="0">
              <a:latin typeface="Baskerville" pitchFamily="18" charset="0"/>
            </a:endParaRPr>
          </a:p>
          <a:p>
            <a:pPr marL="274320" indent="-274320" algn="just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endParaRPr lang="tr-TR" sz="2400" b="1" dirty="0" smtClean="0">
              <a:latin typeface="Baskerville" pitchFamily="18" charset="0"/>
            </a:endParaRPr>
          </a:p>
          <a:p>
            <a:pPr marL="274320" indent="-274320" algn="just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tr-TR" sz="9600" b="1" dirty="0" smtClean="0">
              <a:latin typeface="Baskerville" pitchFamily="18" charset="0"/>
            </a:endParaRPr>
          </a:p>
          <a:p>
            <a:pPr marL="274320" indent="-274320" algn="just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endParaRPr lang="tr-TR" sz="2400" b="1" dirty="0" smtClean="0">
              <a:latin typeface="Baskerville" pitchFamily="18" charset="0"/>
            </a:endParaRPr>
          </a:p>
          <a:p>
            <a:pPr marL="274320" indent="-274320" algn="just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endParaRPr lang="tr-TR" sz="2400" b="1" dirty="0" smtClean="0">
              <a:latin typeface="Baskerville" pitchFamily="18" charset="0"/>
            </a:endParaRPr>
          </a:p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endParaRPr lang="tr-TR" sz="2400" b="1" dirty="0" smtClean="0">
              <a:latin typeface="Baskerville" pitchFamily="18" charset="0"/>
            </a:endParaRPr>
          </a:p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endParaRPr lang="tr-TR" sz="2400" b="1" dirty="0" smtClean="0">
              <a:latin typeface="Baskerville" pitchFamily="18" charset="0"/>
            </a:endParaRPr>
          </a:p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endParaRPr lang="tr-TR" sz="2400" b="1" dirty="0" smtClean="0">
              <a:latin typeface="Baskerville" pitchFamily="18" charset="0"/>
            </a:endParaRPr>
          </a:p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endParaRPr lang="tr-TR" sz="2400" b="1" dirty="0" smtClean="0">
              <a:latin typeface="Baskerville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tr-TR" dirty="0" smtClean="0"/>
          </a:p>
        </p:txBody>
      </p:sp>
      <p:sp>
        <p:nvSpPr>
          <p:cNvPr id="4" name="Dikdörtgen 3"/>
          <p:cNvSpPr/>
          <p:nvPr/>
        </p:nvSpPr>
        <p:spPr>
          <a:xfrm>
            <a:off x="1619672" y="260648"/>
            <a:ext cx="6120680" cy="1255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72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67507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4 İçerik Yer Tutucusu"/>
          <p:cNvSpPr>
            <a:spLocks noGrp="1"/>
          </p:cNvSpPr>
          <p:nvPr>
            <p:ph idx="1"/>
          </p:nvPr>
        </p:nvSpPr>
        <p:spPr>
          <a:xfrm>
            <a:off x="0" y="188640"/>
            <a:ext cx="9110032" cy="5688632"/>
          </a:xfrm>
        </p:spPr>
        <p:txBody>
          <a:bodyPr>
            <a:normAutofit fontScale="550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5100" b="1" dirty="0" smtClean="0">
                <a:latin typeface="Baskerville" pitchFamily="18" charset="0"/>
              </a:rPr>
              <a:t>IN 2013/14 SEASON;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tr-TR" sz="5100" b="1" dirty="0" smtClean="0">
              <a:latin typeface="Baskerville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tr-TR" sz="5100" b="1" dirty="0">
              <a:latin typeface="Baskerville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5100" b="1" dirty="0" smtClean="0">
                <a:latin typeface="Baskerville" pitchFamily="18" charset="0"/>
              </a:rPr>
              <a:t>WORLD VEGOIL EXPORTS WERE AROUND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tr-TR" sz="5100" b="1" dirty="0" smtClean="0">
              <a:latin typeface="Baskerville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9800" b="1" u="sng" dirty="0" smtClean="0">
                <a:solidFill>
                  <a:srgbClr val="3333FF"/>
                </a:solidFill>
                <a:latin typeface="Baskerville" pitchFamily="18" charset="0"/>
              </a:rPr>
              <a:t>71 MLN T</a:t>
            </a:r>
            <a:endParaRPr lang="tr-TR" sz="8700" b="1" dirty="0" smtClean="0">
              <a:latin typeface="Baskerville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tr-TR" sz="5100" b="1" dirty="0" smtClean="0">
              <a:latin typeface="Baskerville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6300" b="1" u="sng" dirty="0" smtClean="0">
                <a:solidFill>
                  <a:srgbClr val="008000"/>
                </a:solidFill>
                <a:latin typeface="Baskerville" pitchFamily="18" charset="0"/>
              </a:rPr>
              <a:t>SUNOIL</a:t>
            </a:r>
            <a:r>
              <a:rPr lang="tr-TR" sz="6300" b="1" u="sng" dirty="0" smtClean="0">
                <a:solidFill>
                  <a:srgbClr val="FF0000"/>
                </a:solidFill>
                <a:latin typeface="Baskerville" pitchFamily="18" charset="0"/>
              </a:rPr>
              <a:t> </a:t>
            </a:r>
            <a:r>
              <a:rPr lang="tr-TR" sz="6300" b="1" u="sng" dirty="0">
                <a:solidFill>
                  <a:srgbClr val="FF0000"/>
                </a:solidFill>
                <a:latin typeface="Baskerville" pitchFamily="18" charset="0"/>
              </a:rPr>
              <a:t>W</a:t>
            </a:r>
            <a:r>
              <a:rPr lang="tr-TR" sz="6300" b="1" u="sng" dirty="0" smtClean="0">
                <a:solidFill>
                  <a:srgbClr val="FF0000"/>
                </a:solidFill>
                <a:latin typeface="Baskerville" pitchFamily="18" charset="0"/>
              </a:rPr>
              <a:t>AS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6300" b="1" u="sng" dirty="0" smtClean="0">
                <a:solidFill>
                  <a:srgbClr val="FF0000"/>
                </a:solidFill>
                <a:latin typeface="Baskerville" pitchFamily="18" charset="0"/>
              </a:rPr>
              <a:t>THE 3RD BIGGEST VEGOIL FOLLOWING PALMOIL AND SOYOIL 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tr-TR" sz="5100" b="1" dirty="0" smtClean="0">
              <a:latin typeface="Baskerville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5700" b="1" u="sng" dirty="0" smtClean="0">
                <a:latin typeface="Baskerville" pitchFamily="18" charset="0"/>
              </a:rPr>
              <a:t>WITH </a:t>
            </a:r>
            <a:r>
              <a:rPr lang="tr-TR" sz="7300" b="1" u="sng" dirty="0" smtClean="0">
                <a:solidFill>
                  <a:srgbClr val="3333FF"/>
                </a:solidFill>
                <a:latin typeface="Baskerville" pitchFamily="18" charset="0"/>
              </a:rPr>
              <a:t>11.3% ( 7.99 MLN T ) </a:t>
            </a:r>
            <a:r>
              <a:rPr lang="tr-TR" sz="5700" b="1" u="sng" dirty="0" smtClean="0">
                <a:latin typeface="Baskerville" pitchFamily="18" charset="0"/>
              </a:rPr>
              <a:t>SHARE.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tr-TR" sz="4000" b="1" dirty="0" smtClean="0">
              <a:latin typeface="Baskerville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724128" y="6107025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37642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5724128" y="6107025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67544" y="16808"/>
            <a:ext cx="8280920" cy="52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algn="ctr" eaLnBrk="0" hangingPunct="0"/>
            <a:r>
              <a:rPr lang="tr-TR" sz="2800" b="1" dirty="0" smtClean="0">
                <a:latin typeface="Baskerville" pitchFamily="18" charset="0"/>
              </a:rPr>
              <a:t>WORLD VEGOILS EXPORTS  ( MLN MTON)</a:t>
            </a:r>
            <a:endParaRPr lang="tr-TR" sz="2800" b="1" dirty="0">
              <a:latin typeface="Baskerville" pitchFamily="18" charset="0"/>
            </a:endParaRPr>
          </a:p>
        </p:txBody>
      </p:sp>
      <p:graphicFrame>
        <p:nvGraphicFramePr>
          <p:cNvPr id="11" name="Grafik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3748289"/>
              </p:ext>
            </p:extLst>
          </p:nvPr>
        </p:nvGraphicFramePr>
        <p:xfrm>
          <a:off x="179512" y="764704"/>
          <a:ext cx="885698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4 İçerik Yer Tutucusu"/>
          <p:cNvSpPr txBox="1">
            <a:spLocks/>
          </p:cNvSpPr>
          <p:nvPr/>
        </p:nvSpPr>
        <p:spPr bwMode="auto">
          <a:xfrm>
            <a:off x="2915816" y="5694767"/>
            <a:ext cx="3384376" cy="52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tr-TR" sz="2000" b="1" dirty="0" smtClean="0">
              <a:latin typeface="+mj-lt"/>
            </a:endParaRPr>
          </a:p>
          <a:p>
            <a:pPr marL="274320" indent="-274320"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tr-TR" sz="4400" b="1" dirty="0" smtClean="0">
                <a:latin typeface="Baskerville" pitchFamily="18" charset="0"/>
              </a:rPr>
              <a:t>Source: OIL WORLD &amp; USDA &amp; SUNSEEDMAN</a:t>
            </a:r>
            <a:endParaRPr lang="tr-TR" sz="1800" dirty="0" smtClean="0">
              <a:latin typeface="Baskervil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0851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4 İçerik Yer Tutucusu"/>
          <p:cNvSpPr>
            <a:spLocks noGrp="1"/>
          </p:cNvSpPr>
          <p:nvPr>
            <p:ph idx="1"/>
          </p:nvPr>
        </p:nvSpPr>
        <p:spPr>
          <a:xfrm>
            <a:off x="179512" y="332657"/>
            <a:ext cx="8785101" cy="5688732"/>
          </a:xfrm>
        </p:spPr>
        <p:txBody>
          <a:bodyPr>
            <a:normAutofit lnSpcReduction="1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6600" b="1" dirty="0" smtClean="0">
                <a:latin typeface="Baskerville" pitchFamily="18" charset="0"/>
              </a:rPr>
              <a:t>TOTTING UP;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6600" b="1" dirty="0" smtClean="0">
                <a:solidFill>
                  <a:srgbClr val="FF0000"/>
                </a:solidFill>
                <a:latin typeface="Baskerville" pitchFamily="18" charset="0"/>
              </a:rPr>
              <a:t>SUNFLOWER OIL</a:t>
            </a:r>
            <a:r>
              <a:rPr lang="tr-TR" sz="6600" b="1" dirty="0" smtClean="0">
                <a:latin typeface="Baskerville" pitchFamily="18" charset="0"/>
              </a:rPr>
              <a:t> IS ONE OF THE MOST PRODUCED AND TRADED VEGOILS OF THE WORLD.</a:t>
            </a:r>
            <a:endParaRPr lang="tr-TR" sz="4300" b="1" u="sng" dirty="0" smtClean="0">
              <a:latin typeface="Baskerville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tr-TR" sz="4000" b="1" dirty="0" smtClean="0">
              <a:latin typeface="Baskerville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724128" y="6107025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69876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4 İçerik Yer Tutucusu"/>
          <p:cNvSpPr>
            <a:spLocks noGrp="1"/>
          </p:cNvSpPr>
          <p:nvPr>
            <p:ph idx="1"/>
          </p:nvPr>
        </p:nvSpPr>
        <p:spPr>
          <a:xfrm>
            <a:off x="107504" y="116633"/>
            <a:ext cx="8857109" cy="5904756"/>
          </a:xfrm>
        </p:spPr>
        <p:txBody>
          <a:bodyPr>
            <a:normAutofit lnSpcReduction="1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4300" b="1" dirty="0" smtClean="0">
                <a:latin typeface="Baskerville" pitchFamily="18" charset="0"/>
              </a:rPr>
              <a:t>WITH HUGE INVESTMENTS WITH NEW-MILLENIUM;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tr-TR" sz="4300" b="1" dirty="0">
              <a:latin typeface="Baskerville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4300" b="1" dirty="0" smtClean="0">
                <a:latin typeface="Baskerville" pitchFamily="18" charset="0"/>
              </a:rPr>
              <a:t>UKRAINE  ( </a:t>
            </a:r>
            <a:r>
              <a:rPr lang="tr-TR" sz="4800" b="1" u="sng" dirty="0" smtClean="0">
                <a:solidFill>
                  <a:srgbClr val="3333FF"/>
                </a:solidFill>
                <a:latin typeface="Baskerville" pitchFamily="18" charset="0"/>
              </a:rPr>
              <a:t>4.6 MLN T </a:t>
            </a:r>
            <a:r>
              <a:rPr lang="tr-TR" sz="4300" b="1" dirty="0" smtClean="0">
                <a:latin typeface="Baskerville" pitchFamily="18" charset="0"/>
              </a:rPr>
              <a:t>) AND RUSSIA ( </a:t>
            </a:r>
            <a:r>
              <a:rPr lang="tr-TR" sz="4800" b="1" u="sng" dirty="0" smtClean="0">
                <a:solidFill>
                  <a:srgbClr val="3333FF"/>
                </a:solidFill>
                <a:latin typeface="Baskerville" pitchFamily="18" charset="0"/>
              </a:rPr>
              <a:t>4.06 MLN T </a:t>
            </a:r>
            <a:r>
              <a:rPr lang="tr-TR" sz="4300" b="1" dirty="0" smtClean="0">
                <a:latin typeface="Baskerville" pitchFamily="18" charset="0"/>
              </a:rPr>
              <a:t>) TOGETHER PERFORM MORE THAN HALF ( </a:t>
            </a:r>
            <a:r>
              <a:rPr lang="tr-TR" sz="4800" b="1" u="sng" dirty="0" smtClean="0">
                <a:solidFill>
                  <a:srgbClr val="3333FF"/>
                </a:solidFill>
                <a:latin typeface="Baskerville" pitchFamily="18" charset="0"/>
              </a:rPr>
              <a:t>54%</a:t>
            </a:r>
            <a:r>
              <a:rPr lang="tr-TR" sz="4300" b="1" dirty="0" smtClean="0">
                <a:latin typeface="Baskerville" pitchFamily="18" charset="0"/>
              </a:rPr>
              <a:t> ) WORLD SUNOIL PRODUCTION 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4300" b="1" dirty="0" smtClean="0">
                <a:latin typeface="Baskerville" pitchFamily="18" charset="0"/>
              </a:rPr>
              <a:t>( </a:t>
            </a:r>
            <a:r>
              <a:rPr lang="tr-TR" sz="4800" b="1" u="sng" dirty="0" smtClean="0">
                <a:solidFill>
                  <a:srgbClr val="3333FF"/>
                </a:solidFill>
                <a:latin typeface="Baskerville" pitchFamily="18" charset="0"/>
              </a:rPr>
              <a:t>16.10 MLN T </a:t>
            </a:r>
            <a:r>
              <a:rPr lang="tr-TR" sz="4300" b="1" dirty="0" smtClean="0">
                <a:latin typeface="Baskerville" pitchFamily="18" charset="0"/>
              </a:rPr>
              <a:t>) 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tr-TR" sz="4000" b="1" dirty="0" smtClean="0">
              <a:latin typeface="Baskerville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724128" y="6107025"/>
            <a:ext cx="35275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295650" algn="l"/>
              </a:tabLst>
            </a:pPr>
            <a:r>
              <a:rPr lang="tr-TR" sz="4000" b="1" dirty="0" err="1">
                <a:solidFill>
                  <a:srgbClr val="008000"/>
                </a:solidFill>
                <a:effectLst>
                  <a:glow rad="101600">
                    <a:srgbClr val="CCCC00">
                      <a:alpha val="60000"/>
                    </a:srgb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Sunseedman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06621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5333</TotalTime>
  <Words>1405</Words>
  <Application>Microsoft Office PowerPoint</Application>
  <PresentationFormat>Ekran Gösterisi (4:3)</PresentationFormat>
  <Paragraphs>358</Paragraphs>
  <Slides>57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57</vt:i4>
      </vt:variant>
    </vt:vector>
  </HeadingPairs>
  <TitlesOfParts>
    <vt:vector size="67" baseType="lpstr">
      <vt:lpstr>Aharoni</vt:lpstr>
      <vt:lpstr>Arial</vt:lpstr>
      <vt:lpstr>Baskerville</vt:lpstr>
      <vt:lpstr>Calibri</vt:lpstr>
      <vt:lpstr>Lucida Sans Unicode</vt:lpstr>
      <vt:lpstr>Times New Roman</vt:lpstr>
      <vt:lpstr>Verdana</vt:lpstr>
      <vt:lpstr>Wingdings 2</vt:lpstr>
      <vt:lpstr>Wingdings 3</vt:lpstr>
      <vt:lpstr>Kalabalık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TRAKYA BIRLIK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BYSD SUNUM</dc:title>
  <dc:creator>VEYSEL KAYA</dc:creator>
  <cp:lastModifiedBy>VEYSEL KAYA SUNSEEDMAN</cp:lastModifiedBy>
  <cp:revision>669</cp:revision>
  <dcterms:created xsi:type="dcterms:W3CDTF">2007-03-31T19:37:16Z</dcterms:created>
  <dcterms:modified xsi:type="dcterms:W3CDTF">2014-10-01T14:50:41Z</dcterms:modified>
</cp:coreProperties>
</file>